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7"/>
  </p:notesMasterIdLst>
  <p:sldIdLst>
    <p:sldId id="738" r:id="rId5"/>
    <p:sldId id="739" r:id="rId6"/>
    <p:sldId id="740" r:id="rId7"/>
    <p:sldId id="780" r:id="rId8"/>
    <p:sldId id="764" r:id="rId9"/>
    <p:sldId id="768" r:id="rId10"/>
    <p:sldId id="767" r:id="rId11"/>
    <p:sldId id="765" r:id="rId12"/>
    <p:sldId id="795" r:id="rId13"/>
    <p:sldId id="769" r:id="rId14"/>
    <p:sldId id="789" r:id="rId15"/>
    <p:sldId id="775" r:id="rId16"/>
    <p:sldId id="798" r:id="rId17"/>
    <p:sldId id="771" r:id="rId18"/>
    <p:sldId id="777" r:id="rId19"/>
    <p:sldId id="367" r:id="rId20"/>
    <p:sldId id="368" r:id="rId21"/>
    <p:sldId id="369" r:id="rId22"/>
    <p:sldId id="370" r:id="rId23"/>
    <p:sldId id="371" r:id="rId24"/>
    <p:sldId id="776" r:id="rId25"/>
    <p:sldId id="372" r:id="rId26"/>
    <p:sldId id="375" r:id="rId27"/>
    <p:sldId id="376" r:id="rId28"/>
    <p:sldId id="275" r:id="rId29"/>
    <p:sldId id="778" r:id="rId30"/>
    <p:sldId id="741" r:id="rId31"/>
    <p:sldId id="755" r:id="rId32"/>
    <p:sldId id="756" r:id="rId33"/>
    <p:sldId id="757" r:id="rId34"/>
    <p:sldId id="267" r:id="rId35"/>
    <p:sldId id="366" r:id="rId36"/>
    <p:sldId id="263" r:id="rId37"/>
    <p:sldId id="264" r:id="rId38"/>
    <p:sldId id="265" r:id="rId39"/>
    <p:sldId id="758" r:id="rId40"/>
    <p:sldId id="800" r:id="rId41"/>
    <p:sldId id="802" r:id="rId42"/>
    <p:sldId id="801" r:id="rId43"/>
    <p:sldId id="803" r:id="rId44"/>
    <p:sldId id="814" r:id="rId45"/>
    <p:sldId id="805" r:id="rId46"/>
    <p:sldId id="759" r:id="rId47"/>
    <p:sldId id="813" r:id="rId48"/>
    <p:sldId id="272" r:id="rId49"/>
    <p:sldId id="274" r:id="rId50"/>
    <p:sldId id="743" r:id="rId51"/>
    <p:sldId id="277" r:id="rId52"/>
    <p:sldId id="278" r:id="rId53"/>
    <p:sldId id="279" r:id="rId54"/>
    <p:sldId id="280" r:id="rId55"/>
    <p:sldId id="804" r:id="rId56"/>
    <p:sldId id="282" r:id="rId57"/>
    <p:sldId id="283" r:id="rId58"/>
    <p:sldId id="365" r:id="rId59"/>
    <p:sldId id="269" r:id="rId60"/>
    <p:sldId id="760" r:id="rId61"/>
    <p:sldId id="815" r:id="rId62"/>
    <p:sldId id="816" r:id="rId63"/>
    <p:sldId id="817" r:id="rId64"/>
    <p:sldId id="818" r:id="rId65"/>
    <p:sldId id="381" r:id="rId66"/>
    <p:sldId id="383" r:id="rId67"/>
    <p:sldId id="384" r:id="rId68"/>
    <p:sldId id="386" r:id="rId69"/>
    <p:sldId id="387" r:id="rId70"/>
    <p:sldId id="793" r:id="rId71"/>
    <p:sldId id="378" r:id="rId72"/>
    <p:sldId id="812" r:id="rId73"/>
    <p:sldId id="799" r:id="rId74"/>
    <p:sldId id="794" r:id="rId75"/>
    <p:sldId id="397" r:id="rId76"/>
    <p:sldId id="811" r:id="rId77"/>
    <p:sldId id="398" r:id="rId78"/>
    <p:sldId id="399" r:id="rId79"/>
    <p:sldId id="400" r:id="rId80"/>
    <p:sldId id="288" r:id="rId81"/>
    <p:sldId id="289" r:id="rId82"/>
    <p:sldId id="401" r:id="rId83"/>
    <p:sldId id="402" r:id="rId84"/>
    <p:sldId id="819" r:id="rId85"/>
    <p:sldId id="747" r:id="rId86"/>
    <p:sldId id="403" r:id="rId87"/>
    <p:sldId id="809" r:id="rId88"/>
    <p:sldId id="810" r:id="rId89"/>
    <p:sldId id="404" r:id="rId90"/>
    <p:sldId id="806" r:id="rId91"/>
    <p:sldId id="807" r:id="rId92"/>
    <p:sldId id="808" r:id="rId93"/>
    <p:sldId id="744" r:id="rId94"/>
    <p:sldId id="745" r:id="rId95"/>
    <p:sldId id="820" r:id="rId96"/>
    <p:sldId id="492" r:id="rId97"/>
    <p:sldId id="494" r:id="rId98"/>
    <p:sldId id="495" r:id="rId99"/>
    <p:sldId id="496" r:id="rId100"/>
    <p:sldId id="498" r:id="rId101"/>
    <p:sldId id="497" r:id="rId102"/>
    <p:sldId id="499" r:id="rId103"/>
    <p:sldId id="500" r:id="rId104"/>
    <p:sldId id="501" r:id="rId105"/>
    <p:sldId id="502" r:id="rId106"/>
    <p:sldId id="504" r:id="rId107"/>
    <p:sldId id="506" r:id="rId108"/>
    <p:sldId id="505" r:id="rId109"/>
    <p:sldId id="507" r:id="rId110"/>
    <p:sldId id="508" r:id="rId111"/>
    <p:sldId id="513" r:id="rId112"/>
    <p:sldId id="509" r:id="rId113"/>
    <p:sldId id="510" r:id="rId114"/>
    <p:sldId id="512" r:id="rId115"/>
    <p:sldId id="517" r:id="rId116"/>
    <p:sldId id="514" r:id="rId117"/>
    <p:sldId id="515" r:id="rId118"/>
    <p:sldId id="833" r:id="rId119"/>
    <p:sldId id="516" r:id="rId120"/>
    <p:sldId id="821" r:id="rId121"/>
    <p:sldId id="822" r:id="rId122"/>
    <p:sldId id="824" r:id="rId123"/>
    <p:sldId id="828" r:id="rId124"/>
    <p:sldId id="830" r:id="rId125"/>
    <p:sldId id="827" r:id="rId126"/>
    <p:sldId id="829" r:id="rId127"/>
    <p:sldId id="831" r:id="rId128"/>
    <p:sldId id="406" r:id="rId129"/>
    <p:sldId id="413" r:id="rId130"/>
    <p:sldId id="410" r:id="rId131"/>
    <p:sldId id="749" r:id="rId132"/>
    <p:sldId id="408" r:id="rId133"/>
    <p:sldId id="415" r:id="rId134"/>
    <p:sldId id="751" r:id="rId135"/>
    <p:sldId id="752" r:id="rId136"/>
    <p:sldId id="411" r:id="rId137"/>
    <p:sldId id="753" r:id="rId138"/>
    <p:sldId id="412" r:id="rId139"/>
    <p:sldId id="414" r:id="rId140"/>
    <p:sldId id="754" r:id="rId141"/>
    <p:sldId id="416" r:id="rId142"/>
    <p:sldId id="417" r:id="rId143"/>
    <p:sldId id="419" r:id="rId144"/>
    <p:sldId id="420" r:id="rId145"/>
    <p:sldId id="421" r:id="rId146"/>
    <p:sldId id="423" r:id="rId147"/>
    <p:sldId id="422" r:id="rId148"/>
    <p:sldId id="424" r:id="rId149"/>
    <p:sldId id="425" r:id="rId150"/>
    <p:sldId id="426" r:id="rId151"/>
    <p:sldId id="427" r:id="rId152"/>
    <p:sldId id="428" r:id="rId153"/>
    <p:sldId id="429" r:id="rId154"/>
    <p:sldId id="430" r:id="rId155"/>
    <p:sldId id="832" r:id="rId15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121B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3" autoAdjust="0"/>
    <p:restoredTop sz="94620" autoAdjust="0"/>
  </p:normalViewPr>
  <p:slideViewPr>
    <p:cSldViewPr snapToGrid="0">
      <p:cViewPr varScale="1">
        <p:scale>
          <a:sx n="111" d="100"/>
          <a:sy n="111" d="100"/>
        </p:scale>
        <p:origin x="232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05/03/2024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886201" y="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3886201" y="868680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/>
            <a:r>
              <a:rPr lang="en-AU" sz="1000" i="1"/>
              <a:t>11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868680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19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69013" cy="3414712"/>
          </a:xfrm>
          <a:ln cap="flat"/>
        </p:spPr>
      </p:sp>
      <p:sp>
        <p:nvSpPr>
          <p:cNvPr id="419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886201" y="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886201" y="868680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/>
            <a:r>
              <a:rPr lang="en-AU" sz="1000" i="1"/>
              <a:t>12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868680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0" y="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40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69013" cy="3414712"/>
          </a:xfrm>
          <a:ln cap="flat"/>
        </p:spPr>
      </p:sp>
      <p:sp>
        <p:nvSpPr>
          <p:cNvPr id="440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05E15-3585-9985-152F-166C2009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F21329E-D508-B3AF-95B5-A6B4F769D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12AEB1B-46C2-25E5-D58D-1A2858529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868680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/>
            <a:r>
              <a:rPr lang="en-AU" sz="1000" i="1"/>
              <a:t>4</a:t>
            </a: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A2EC1927-EB3B-15BA-2FA9-716739A15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B07DC1E7-3146-6941-050D-091F0C6CA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23F2F3EE-BB1B-CF25-AA5C-522F360FB4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69013" cy="3414712"/>
          </a:xfrm>
          <a:ln cap="flat"/>
        </p:spPr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67E114BD-1D1D-E842-A58A-CFD8DEB6D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0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EF2C280-F524-405F-B409-A0B3EEB3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5942" y="195942"/>
            <a:ext cx="11812555" cy="6475445"/>
          </a:xfrm>
          <a:custGeom>
            <a:avLst/>
            <a:gdLst/>
            <a:ahLst/>
            <a:cxnLst/>
            <a:rect l="l" t="t" r="r" b="b"/>
            <a:pathLst>
              <a:path w="12048490" h="6713220">
                <a:moveTo>
                  <a:pt x="0" y="6713004"/>
                </a:moveTo>
                <a:lnTo>
                  <a:pt x="12048210" y="6713004"/>
                </a:lnTo>
                <a:lnTo>
                  <a:pt x="12048210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D4E107-ACD4-4A6A-8618-FDF878C3B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69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E911A0A4-9D31-4F34-8E71-4A07A9FDE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E2592A-4048-4211-B609-EB603E5A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2CECB2-8BBC-4238-95E4-9CF53BEC0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F43189D6-09CC-4664-8F2F-E317A914F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EB81DE-9DB5-4365-A5C5-617C96B6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3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95C828A-191B-48BF-BB4A-DF202F88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68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 descr="University Academy 92 Manchester">
            <a:extLst>
              <a:ext uri="{FF2B5EF4-FFF2-40B4-BE49-F238E27FC236}">
                <a16:creationId xmlns:a16="http://schemas.microsoft.com/office/drawing/2014/main" id="{97C89DA9-7708-4EE0-9C2E-17C843B198F5}"/>
              </a:ext>
            </a:extLst>
          </p:cNvPr>
          <p:cNvSpPr/>
          <p:nvPr userDrawn="1"/>
        </p:nvSpPr>
        <p:spPr>
          <a:xfrm>
            <a:off x="6888886" y="697941"/>
            <a:ext cx="1481137" cy="77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 descr="Blackburn College">
            <a:extLst>
              <a:ext uri="{FF2B5EF4-FFF2-40B4-BE49-F238E27FC236}">
                <a16:creationId xmlns:a16="http://schemas.microsoft.com/office/drawing/2014/main" id="{B2D8FC4D-6A10-4AFC-90EE-36BEDC612D9F}"/>
              </a:ext>
            </a:extLst>
          </p:cNvPr>
          <p:cNvSpPr/>
          <p:nvPr userDrawn="1"/>
        </p:nvSpPr>
        <p:spPr>
          <a:xfrm>
            <a:off x="4800858" y="717994"/>
            <a:ext cx="1763493" cy="617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 descr="Blackpool &amp; The Fylde college">
            <a:extLst>
              <a:ext uri="{FF2B5EF4-FFF2-40B4-BE49-F238E27FC236}">
                <a16:creationId xmlns:a16="http://schemas.microsoft.com/office/drawing/2014/main" id="{74C67722-6D8E-4717-BBA0-D9603159F8C3}"/>
              </a:ext>
            </a:extLst>
          </p:cNvPr>
          <p:cNvSpPr/>
          <p:nvPr userDrawn="1"/>
        </p:nvSpPr>
        <p:spPr>
          <a:xfrm>
            <a:off x="2927182" y="665080"/>
            <a:ext cx="1543981" cy="642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 descr="Furness college">
            <a:extLst>
              <a:ext uri="{FF2B5EF4-FFF2-40B4-BE49-F238E27FC236}">
                <a16:creationId xmlns:a16="http://schemas.microsoft.com/office/drawing/2014/main" id="{544291F1-FBE8-4BF5-82D3-3E12A047DE75}"/>
              </a:ext>
            </a:extLst>
          </p:cNvPr>
          <p:cNvSpPr/>
          <p:nvPr userDrawn="1"/>
        </p:nvSpPr>
        <p:spPr>
          <a:xfrm>
            <a:off x="891120" y="700908"/>
            <a:ext cx="1786115" cy="6995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57897E-9B28-47E3-BC7F-FA671A168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3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5A2C7DA-9587-4F85-9BC4-F30F0308A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5057" y="181946"/>
            <a:ext cx="11821886" cy="6494107"/>
          </a:xfrm>
          <a:custGeom>
            <a:avLst/>
            <a:gdLst/>
            <a:ahLst/>
            <a:cxnLst/>
            <a:rect l="l" t="t" r="r" b="b"/>
            <a:pathLst>
              <a:path w="12049125" h="6713855">
                <a:moveTo>
                  <a:pt x="0" y="6713410"/>
                </a:moveTo>
                <a:lnTo>
                  <a:pt x="12048617" y="6713410"/>
                </a:lnTo>
                <a:lnTo>
                  <a:pt x="12048617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section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6FFB34-2A03-4DFF-8F1A-D7E69F6F8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9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C40D-D6BC-4D4D-AF4C-44A15AE9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25005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9808029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95A3A47-0757-4333-ACCD-258450620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9228C-9B11-4DC9-8F13-D4D1ED507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0D9761CB-0BB4-44A2-BF26-F0470B4D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3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2883" y="2313991"/>
            <a:ext cx="9742714" cy="3862971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rgbClr val="AEB4B9"/>
              </a:buClr>
              <a:buNone/>
              <a:defRPr sz="2600" i="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9C926E-B465-430E-9BB4-30F751A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BDBDF81-CC4C-4516-B38C-887511BA3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31E803A-17E5-4587-B9C8-543F40CC1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15D4E1DC-C857-4EB7-8E98-3A0E76300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91324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pic>
        <p:nvPicPr>
          <p:cNvPr id="8" name="Picture 7" descr="Lancaster University">
            <a:extLst>
              <a:ext uri="{FF2B5EF4-FFF2-40B4-BE49-F238E27FC236}">
                <a16:creationId xmlns:a16="http://schemas.microsoft.com/office/drawing/2014/main" id="{5A0CDDDE-2A8D-4F00-B876-791A126C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A1F40E0C-FCFE-45A8-B4CD-8E1C0339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30968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5EE488-FA38-4ABE-A8A1-1C0A496D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2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AACC63-D887-40E8-8239-FD16AE52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D0BDC-AEAF-40AB-BD13-7775E203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1B46DBF-1B89-405C-A53C-EE0D38B3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DC973B-EFE1-44F1-9FB7-36E422743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9696" y="2317095"/>
            <a:ext cx="4965442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9C0CEC-03F4-4704-9D20-E00E4CD06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1" name="Picture 20" descr="Lancaster University">
            <a:extLst>
              <a:ext uri="{FF2B5EF4-FFF2-40B4-BE49-F238E27FC236}">
                <a16:creationId xmlns:a16="http://schemas.microsoft.com/office/drawing/2014/main" id="{607635CB-A9C5-437C-8837-4C730E8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478" y="2505075"/>
            <a:ext cx="5157787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EF35C-6404-4538-8F34-0A887818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D487BA0-3AE0-4031-8055-C6AFDC31E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5846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3E33A9-9C13-43F2-93A7-5CD7A6D52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24641CFC-5847-40DB-B4F0-5496D257D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AEA68D54-1EAD-45D6-B6CC-D0722190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86" y="95973"/>
            <a:ext cx="12001500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B8E11-7BA2-4A60-A654-2F22523E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89B7-2C82-485D-8C8C-9F6C4A029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64" r:id="rId4"/>
    <p:sldLayoutId id="2147483650" r:id="rId5"/>
    <p:sldLayoutId id="2147483665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EB4B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p.lancs.ac.uk/h-unique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8725-19EF-0519-6DBD-9DA17199C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SCC201:</a:t>
            </a:r>
            <a:br>
              <a:rPr lang="en-GB" dirty="0"/>
            </a:br>
            <a:r>
              <a:rPr lang="en-GB" dirty="0"/>
              <a:t>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71A9F-4E93-1A75-F7A5-FAF720177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Week 7: Records and Physical Storage</a:t>
            </a:r>
          </a:p>
          <a:p>
            <a:r>
              <a:rPr lang="en-GB" dirty="0"/>
              <a:t>By </a:t>
            </a:r>
          </a:p>
          <a:p>
            <a:r>
              <a:rPr lang="en-GB" dirty="0"/>
              <a:t>Uraz C Turker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09969-583C-97D6-942A-24390D457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8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7004-143B-5E4C-5379-AFC39B43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D228F-A81A-C360-AA5D-8DB9E423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10915-EB89-E641-3F47-48EE18704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823" y="2593182"/>
            <a:ext cx="7022375" cy="28967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03C3F-8BF8-625B-FECD-70A86A62E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9058" y="60929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F2D467-E75F-F3FA-A518-0F025721E077}"/>
              </a:ext>
            </a:extLst>
          </p:cNvPr>
          <p:cNvSpPr/>
          <p:nvPr/>
        </p:nvSpPr>
        <p:spPr>
          <a:xfrm>
            <a:off x="2111830" y="3671619"/>
            <a:ext cx="7080662" cy="1133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2306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A76-8023-580D-76D7-50875481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6150D-782E-4C22-7FA0-F5B0F616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56679"/>
            <a:ext cx="7763958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8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C1F1-25E3-A768-C7DC-71D0EF1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810E6-A42F-FB63-34FF-CF026612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55738"/>
            <a:ext cx="12192000" cy="5231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A76-8023-580D-76D7-50875481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101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8FFE0-D869-4A87-9FA1-03D75B98347E}"/>
              </a:ext>
            </a:extLst>
          </p:cNvPr>
          <p:cNvSpPr/>
          <p:nvPr/>
        </p:nvSpPr>
        <p:spPr>
          <a:xfrm>
            <a:off x="0" y="6511659"/>
            <a:ext cx="11311128" cy="36933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4511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C1F1-25E3-A768-C7DC-71D0EF1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810E6-A42F-FB63-34FF-CF026612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55738"/>
            <a:ext cx="12192000" cy="5231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A76-8023-580D-76D7-50875481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8FFE0-D869-4A87-9FA1-03D75B98347E}"/>
              </a:ext>
            </a:extLst>
          </p:cNvPr>
          <p:cNvSpPr/>
          <p:nvPr/>
        </p:nvSpPr>
        <p:spPr>
          <a:xfrm>
            <a:off x="0" y="6511659"/>
            <a:ext cx="11311128" cy="36933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FD67B-517F-633E-970A-B66FD72977AB}"/>
              </a:ext>
            </a:extLst>
          </p:cNvPr>
          <p:cNvSpPr txBox="1"/>
          <p:nvPr/>
        </p:nvSpPr>
        <p:spPr>
          <a:xfrm>
            <a:off x="8074152" y="3429000"/>
            <a:ext cx="373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Agreed, I will provide more detailed comments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53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4273-6D81-2A50-6C3A-16FAEBA0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3000AD-256B-E5CC-3D9E-CB66172F6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" y="1585959"/>
            <a:ext cx="12118848" cy="52720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C4A3-B59F-F722-3890-FAFD15D4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93DEFA-7325-CCC0-509D-EB509894A1D8}"/>
              </a:ext>
            </a:extLst>
          </p:cNvPr>
          <p:cNvSpPr/>
          <p:nvPr/>
        </p:nvSpPr>
        <p:spPr>
          <a:xfrm>
            <a:off x="0" y="4094343"/>
            <a:ext cx="11311128" cy="36933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8165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4273-6D81-2A50-6C3A-16FAEBA0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3000AD-256B-E5CC-3D9E-CB66172F6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" y="1585959"/>
            <a:ext cx="12118848" cy="52720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C4A3-B59F-F722-3890-FAFD15D4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93DEFA-7325-CCC0-509D-EB509894A1D8}"/>
              </a:ext>
            </a:extLst>
          </p:cNvPr>
          <p:cNvSpPr/>
          <p:nvPr/>
        </p:nvSpPr>
        <p:spPr>
          <a:xfrm>
            <a:off x="0" y="4094343"/>
            <a:ext cx="11311128" cy="36933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69146-2E44-3BF8-3760-0239DEF1650B}"/>
              </a:ext>
            </a:extLst>
          </p:cNvPr>
          <p:cNvSpPr txBox="1"/>
          <p:nvPr/>
        </p:nvSpPr>
        <p:spPr>
          <a:xfrm>
            <a:off x="8037576" y="2465036"/>
            <a:ext cx="4081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of the questions are there for you to think about and gain </a:t>
            </a:r>
            <a:r>
              <a:rPr lang="en-GB" b="1" dirty="0"/>
              <a:t>intellectual</a:t>
            </a:r>
            <a:r>
              <a:rPr lang="en-GB" dirty="0"/>
              <a:t> experience, so this is normal, no need to worry. These materials will save you during the exam/real-life problems!</a:t>
            </a:r>
          </a:p>
        </p:txBody>
      </p:sp>
    </p:spTree>
    <p:extLst>
      <p:ext uri="{BB962C8B-B14F-4D97-AF65-F5344CB8AC3E}">
        <p14:creationId xmlns:p14="http://schemas.microsoft.com/office/powerpoint/2010/main" val="2415590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4273-6D81-2A50-6C3A-16FAEBA0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3000AD-256B-E5CC-3D9E-CB66172F6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3" y="1585959"/>
            <a:ext cx="12118848" cy="52720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C4A3-B59F-F722-3890-FAFD15D4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93DEFA-7325-CCC0-509D-EB509894A1D8}"/>
              </a:ext>
            </a:extLst>
          </p:cNvPr>
          <p:cNvSpPr/>
          <p:nvPr/>
        </p:nvSpPr>
        <p:spPr>
          <a:xfrm>
            <a:off x="73153" y="5353270"/>
            <a:ext cx="11311128" cy="95609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7321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4273-6D81-2A50-6C3A-16FAEBA0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3000AD-256B-E5CC-3D9E-CB66172F6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3" y="1585959"/>
            <a:ext cx="12118848" cy="52720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C4A3-B59F-F722-3890-FAFD15D4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93DEFA-7325-CCC0-509D-EB509894A1D8}"/>
              </a:ext>
            </a:extLst>
          </p:cNvPr>
          <p:cNvSpPr/>
          <p:nvPr/>
        </p:nvSpPr>
        <p:spPr>
          <a:xfrm>
            <a:off x="73153" y="6292928"/>
            <a:ext cx="11311128" cy="4370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90A8D-2AF4-2F2F-0413-A43615E758A3}"/>
              </a:ext>
            </a:extLst>
          </p:cNvPr>
          <p:cNvSpPr txBox="1"/>
          <p:nvPr/>
        </p:nvSpPr>
        <p:spPr>
          <a:xfrm>
            <a:off x="9343645" y="6239994"/>
            <a:ext cx="408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Will do!</a:t>
            </a:r>
          </a:p>
        </p:txBody>
      </p:sp>
    </p:spTree>
    <p:extLst>
      <p:ext uri="{BB962C8B-B14F-4D97-AF65-F5344CB8AC3E}">
        <p14:creationId xmlns:p14="http://schemas.microsoft.com/office/powerpoint/2010/main" val="204622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EEB352-6582-AFA6-A63F-75B5A710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0A32D7-3C25-FC56-6545-9BEA30B7F159}"/>
              </a:ext>
            </a:extLst>
          </p:cNvPr>
          <p:cNvSpPr/>
          <p:nvPr/>
        </p:nvSpPr>
        <p:spPr>
          <a:xfrm>
            <a:off x="332826" y="650886"/>
            <a:ext cx="7156110" cy="43705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9213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0A32D7-3C25-FC56-6545-9BEA30B7F159}"/>
              </a:ext>
            </a:extLst>
          </p:cNvPr>
          <p:cNvSpPr/>
          <p:nvPr/>
        </p:nvSpPr>
        <p:spPr>
          <a:xfrm>
            <a:off x="332826" y="650886"/>
            <a:ext cx="7156110" cy="43705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ED40E-467A-05F6-E4AB-D8E889542045}"/>
              </a:ext>
            </a:extLst>
          </p:cNvPr>
          <p:cNvSpPr txBox="1"/>
          <p:nvPr/>
        </p:nvSpPr>
        <p:spPr>
          <a:xfrm>
            <a:off x="7095744" y="290882"/>
            <a:ext cx="339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 6 &amp; 7 are missing will provide!</a:t>
            </a:r>
          </a:p>
        </p:txBody>
      </p:sp>
    </p:spTree>
    <p:extLst>
      <p:ext uri="{BB962C8B-B14F-4D97-AF65-F5344CB8AC3E}">
        <p14:creationId xmlns:p14="http://schemas.microsoft.com/office/powerpoint/2010/main" val="31768360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0A32D7-3C25-FC56-6545-9BEA30B7F159}"/>
              </a:ext>
            </a:extLst>
          </p:cNvPr>
          <p:cNvSpPr/>
          <p:nvPr/>
        </p:nvSpPr>
        <p:spPr>
          <a:xfrm>
            <a:off x="332826" y="1069848"/>
            <a:ext cx="2666406" cy="23662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2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90553-A7E3-107F-299D-225558220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94679-D91E-25B5-5A85-D524C616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4ACD7A-548D-A392-5BFD-FEEA9877F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823" y="2593182"/>
            <a:ext cx="7022375" cy="28967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AEA13-0207-0417-A025-9BD0E7CAE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9058" y="60929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8E2B9-90B8-1AC7-0C7F-CEA032F4B0F6}"/>
              </a:ext>
            </a:extLst>
          </p:cNvPr>
          <p:cNvSpPr/>
          <p:nvPr/>
        </p:nvSpPr>
        <p:spPr>
          <a:xfrm>
            <a:off x="2278823" y="4900883"/>
            <a:ext cx="5812037" cy="2738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552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EEB352-6582-AFA6-A63F-75B5A710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0A32D7-3C25-FC56-6545-9BEA30B7F159}"/>
              </a:ext>
            </a:extLst>
          </p:cNvPr>
          <p:cNvSpPr/>
          <p:nvPr/>
        </p:nvSpPr>
        <p:spPr>
          <a:xfrm>
            <a:off x="332826" y="1069848"/>
            <a:ext cx="2666406" cy="23662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E07B9-AB46-7132-BBBD-54E22B8D6FD8}"/>
              </a:ext>
            </a:extLst>
          </p:cNvPr>
          <p:cNvSpPr txBox="1"/>
          <p:nvPr/>
        </p:nvSpPr>
        <p:spPr>
          <a:xfrm>
            <a:off x="4680588" y="955426"/>
            <a:ext cx="446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teaching office will inform me about time</a:t>
            </a:r>
          </a:p>
        </p:txBody>
      </p:sp>
    </p:spTree>
    <p:extLst>
      <p:ext uri="{BB962C8B-B14F-4D97-AF65-F5344CB8AC3E}">
        <p14:creationId xmlns:p14="http://schemas.microsoft.com/office/powerpoint/2010/main" val="6770951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0A32D7-3C25-FC56-6545-9BEA30B7F159}"/>
              </a:ext>
            </a:extLst>
          </p:cNvPr>
          <p:cNvSpPr/>
          <p:nvPr/>
        </p:nvSpPr>
        <p:spPr>
          <a:xfrm>
            <a:off x="455506" y="1332707"/>
            <a:ext cx="7563782" cy="4510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5DB16-80AC-D649-B004-4F87BBDBB67B}"/>
              </a:ext>
            </a:extLst>
          </p:cNvPr>
          <p:cNvSpPr txBox="1"/>
          <p:nvPr/>
        </p:nvSpPr>
        <p:spPr>
          <a:xfrm>
            <a:off x="8652521" y="1515353"/>
            <a:ext cx="408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Will do!</a:t>
            </a:r>
          </a:p>
        </p:txBody>
      </p:sp>
    </p:spTree>
    <p:extLst>
      <p:ext uri="{BB962C8B-B14F-4D97-AF65-F5344CB8AC3E}">
        <p14:creationId xmlns:p14="http://schemas.microsoft.com/office/powerpoint/2010/main" val="28150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0A32D7-3C25-FC56-6545-9BEA30B7F159}"/>
              </a:ext>
            </a:extLst>
          </p:cNvPr>
          <p:cNvSpPr/>
          <p:nvPr/>
        </p:nvSpPr>
        <p:spPr>
          <a:xfrm>
            <a:off x="332826" y="2130099"/>
            <a:ext cx="4001430" cy="4510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00BC2-F254-8111-48EE-EA397CD86B3C}"/>
              </a:ext>
            </a:extLst>
          </p:cNvPr>
          <p:cNvSpPr txBox="1"/>
          <p:nvPr/>
        </p:nvSpPr>
        <p:spPr>
          <a:xfrm>
            <a:off x="5058929" y="2211853"/>
            <a:ext cx="408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Yes. Last week the order was not correct! I noticed this on the Weekend!</a:t>
            </a:r>
          </a:p>
        </p:txBody>
      </p:sp>
    </p:spTree>
    <p:extLst>
      <p:ext uri="{BB962C8B-B14F-4D97-AF65-F5344CB8AC3E}">
        <p14:creationId xmlns:p14="http://schemas.microsoft.com/office/powerpoint/2010/main" val="38702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EEB352-6582-AFA6-A63F-75B5A710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0A32D7-3C25-FC56-6545-9BEA30B7F159}"/>
              </a:ext>
            </a:extLst>
          </p:cNvPr>
          <p:cNvSpPr/>
          <p:nvPr/>
        </p:nvSpPr>
        <p:spPr>
          <a:xfrm>
            <a:off x="2092282" y="3425493"/>
            <a:ext cx="7563782" cy="55214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2668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EEB352-6582-AFA6-A63F-75B5A710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FA1DE-622E-A4C9-D2A4-7D2DFD1B3FEB}"/>
              </a:ext>
            </a:extLst>
          </p:cNvPr>
          <p:cNvSpPr/>
          <p:nvPr/>
        </p:nvSpPr>
        <p:spPr>
          <a:xfrm>
            <a:off x="5961888" y="4882896"/>
            <a:ext cx="4000834" cy="2468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E763B-0A66-70CF-D94A-440C21998CD2}"/>
              </a:ext>
            </a:extLst>
          </p:cNvPr>
          <p:cNvSpPr/>
          <p:nvPr/>
        </p:nvSpPr>
        <p:spPr>
          <a:xfrm>
            <a:off x="2229278" y="5082540"/>
            <a:ext cx="7198186" cy="2468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AEFB-29FF-A788-6880-3BD080546F15}"/>
              </a:ext>
            </a:extLst>
          </p:cNvPr>
          <p:cNvSpPr/>
          <p:nvPr/>
        </p:nvSpPr>
        <p:spPr>
          <a:xfrm>
            <a:off x="2229278" y="5301273"/>
            <a:ext cx="4930474" cy="2468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8051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EEB352-6582-AFA6-A63F-75B5A710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FA1DE-622E-A4C9-D2A4-7D2DFD1B3FEB}"/>
              </a:ext>
            </a:extLst>
          </p:cNvPr>
          <p:cNvSpPr/>
          <p:nvPr/>
        </p:nvSpPr>
        <p:spPr>
          <a:xfrm>
            <a:off x="5961888" y="4882896"/>
            <a:ext cx="4000834" cy="2468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E763B-0A66-70CF-D94A-440C21998CD2}"/>
              </a:ext>
            </a:extLst>
          </p:cNvPr>
          <p:cNvSpPr/>
          <p:nvPr/>
        </p:nvSpPr>
        <p:spPr>
          <a:xfrm>
            <a:off x="2229278" y="5082540"/>
            <a:ext cx="7198186" cy="2468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AEFB-29FF-A788-6880-3BD080546F15}"/>
              </a:ext>
            </a:extLst>
          </p:cNvPr>
          <p:cNvSpPr/>
          <p:nvPr/>
        </p:nvSpPr>
        <p:spPr>
          <a:xfrm>
            <a:off x="2229278" y="5301273"/>
            <a:ext cx="4930474" cy="2468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B5CD4-B81F-AAD7-9973-EF50E71B5605}"/>
              </a:ext>
            </a:extLst>
          </p:cNvPr>
          <p:cNvSpPr txBox="1"/>
          <p:nvPr/>
        </p:nvSpPr>
        <p:spPr>
          <a:xfrm>
            <a:off x="7490696" y="3922310"/>
            <a:ext cx="4207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Started already (re-positioning animations)</a:t>
            </a:r>
          </a:p>
          <a:p>
            <a:r>
              <a:rPr lang="en-GB" dirty="0"/>
              <a:t>but may take time.</a:t>
            </a:r>
          </a:p>
        </p:txBody>
      </p:sp>
    </p:spTree>
    <p:extLst>
      <p:ext uri="{BB962C8B-B14F-4D97-AF65-F5344CB8AC3E}">
        <p14:creationId xmlns:p14="http://schemas.microsoft.com/office/powerpoint/2010/main" val="29450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649-CFEB-D112-E0A2-6DEEBC56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578F-5C8F-48F7-F570-D1C3DBE5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669B-6BFA-5997-D238-BB9B1819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92092"/>
            <a:ext cx="7868748" cy="210531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EEB352-6582-AFA6-A63F-75B5A710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74DB34-DFCA-D352-2F5C-1F2C097C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8" y="3242073"/>
            <a:ext cx="8097380" cy="33913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0A32D7-3C25-FC56-6545-9BEA30B7F159}"/>
              </a:ext>
            </a:extLst>
          </p:cNvPr>
          <p:cNvSpPr/>
          <p:nvPr/>
        </p:nvSpPr>
        <p:spPr>
          <a:xfrm>
            <a:off x="2229278" y="5917645"/>
            <a:ext cx="7563782" cy="5521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40119-8270-08A5-8D1F-0C7A4773EC68}"/>
              </a:ext>
            </a:extLst>
          </p:cNvPr>
          <p:cNvSpPr txBox="1"/>
          <p:nvPr/>
        </p:nvSpPr>
        <p:spPr>
          <a:xfrm>
            <a:off x="6409951" y="2257355"/>
            <a:ext cx="5892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OK, let’s be considerate for all, some of your friends need the solutions.  If you do not require them, you can select not opening the files. Let’s show tolerance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A394F1-E8C2-C36E-A44C-DE532615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060" y="0"/>
            <a:ext cx="2398940" cy="22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7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B266BD-E186-0D6B-0EF0-325A84B0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C811C-E89E-B138-E71A-894EE3C55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117</a:t>
            </a:fld>
            <a:endParaRPr lang="en-GB"/>
          </a:p>
        </p:txBody>
      </p:sp>
      <p:pic>
        <p:nvPicPr>
          <p:cNvPr id="2050" name="Picture 2" descr="I Still Know What You Did Last Summer (1998) : r/HorrorMovies">
            <a:extLst>
              <a:ext uri="{FF2B5EF4-FFF2-40B4-BE49-F238E27FC236}">
                <a16:creationId xmlns:a16="http://schemas.microsoft.com/office/drawing/2014/main" id="{272C05AA-529D-F8C4-363D-45DB914C6B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92" y="37475"/>
            <a:ext cx="4547016" cy="68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92278F-FD6B-21BF-22CA-03C1AFBEDE6A}"/>
              </a:ext>
            </a:extLst>
          </p:cNvPr>
          <p:cNvSpPr txBox="1"/>
          <p:nvPr/>
        </p:nvSpPr>
        <p:spPr>
          <a:xfrm>
            <a:off x="6396595" y="1259457"/>
            <a:ext cx="341084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LECTURE</a:t>
            </a:r>
          </a:p>
        </p:txBody>
      </p:sp>
      <p:pic>
        <p:nvPicPr>
          <p:cNvPr id="10" name="Picture 4" descr="Uraz Turker">
            <a:extLst>
              <a:ext uri="{FF2B5EF4-FFF2-40B4-BE49-F238E27FC236}">
                <a16:creationId xmlns:a16="http://schemas.microsoft.com/office/drawing/2014/main" id="{6CF6D90F-168F-657D-EC84-6D76D7D2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168" y="1738503"/>
            <a:ext cx="1281113" cy="160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0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8733-B6B4-6045-767E-A39707B1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6F12-C892-EB95-ED44-BFE04C98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67F68-E401-E136-905F-E3669723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B5CA9-A257-BD37-CE52-D99C6ABC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" y="2692681"/>
            <a:ext cx="12192000" cy="4165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05DA42-D216-B35F-0BD6-7BDF8AF404CA}"/>
              </a:ext>
            </a:extLst>
          </p:cNvPr>
          <p:cNvSpPr/>
          <p:nvPr/>
        </p:nvSpPr>
        <p:spPr>
          <a:xfrm>
            <a:off x="4832230" y="510193"/>
            <a:ext cx="2734574" cy="776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Record: Fixed Length/Variable Length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24CF34-F30F-B46C-264D-984721BC6938}"/>
              </a:ext>
            </a:extLst>
          </p:cNvPr>
          <p:cNvCxnSpPr/>
          <p:nvPr/>
        </p:nvCxnSpPr>
        <p:spPr>
          <a:xfrm flipH="1">
            <a:off x="2812211" y="1293962"/>
            <a:ext cx="3387306" cy="156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5EEF881-E009-9477-C1AA-6B342E4B9391}"/>
              </a:ext>
            </a:extLst>
          </p:cNvPr>
          <p:cNvSpPr/>
          <p:nvPr/>
        </p:nvSpPr>
        <p:spPr>
          <a:xfrm>
            <a:off x="103517" y="2794958"/>
            <a:ext cx="12361653" cy="16390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7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8733-B6B4-6045-767E-A39707B1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6F12-C892-EB95-ED44-BFE04C98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67F68-E401-E136-905F-E3669723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B5CA9-A257-BD37-CE52-D99C6ABC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65" y="240662"/>
            <a:ext cx="5245767" cy="1792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07ADE-E055-F1E9-1928-C2ACA1AA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65" y="2532908"/>
            <a:ext cx="5245767" cy="1792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932C0-33A7-F877-FDEA-119DB597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65" y="4823261"/>
            <a:ext cx="5245767" cy="17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0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EF1E38-EC88-71E5-45EC-25D1144B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At the end of this week, you should be able to: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Describe how files and records can be placed on disks, and the effective ways in which records can be organised in files.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Describe several different types of indexes commonly found in modern database environments.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Understand the data structures which can support the various indexes.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Be fully aware of the proper ways in which indexes are used.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Use standard SQL syntax to create and remove different types of indexes on a set of tables.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Be aware of the typical approaches used in industry and commerce to improve database performance through indexing.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8631F-AC29-EA86-381C-9B4C525A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0" i="0" u="none" strike="noStrike" baseline="0" dirty="0">
                <a:solidFill>
                  <a:srgbClr val="B6121B"/>
                </a:solidFill>
                <a:latin typeface="CIDFont+F1"/>
              </a:rPr>
              <a:t>Learning outcomes</a:t>
            </a:r>
            <a:endParaRPr lang="en-GB" sz="9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93CBD-EC3F-08BE-454A-3903D8499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8422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8733-B6B4-6045-767E-A39707B1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6F12-C892-EB95-ED44-BFE04C98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67F68-E401-E136-905F-E3669723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B5CA9-A257-BD37-CE52-D99C6ABC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65" y="240662"/>
            <a:ext cx="5245767" cy="1792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07ADE-E055-F1E9-1928-C2ACA1AA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65" y="2532908"/>
            <a:ext cx="5245767" cy="1792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932C0-33A7-F877-FDEA-119DB597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65" y="4823261"/>
            <a:ext cx="5245767" cy="1792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AEDCDB-60C1-1D86-D6F8-CE6D86100FBD}"/>
              </a:ext>
            </a:extLst>
          </p:cNvPr>
          <p:cNvSpPr/>
          <p:nvPr/>
        </p:nvSpPr>
        <p:spPr>
          <a:xfrm>
            <a:off x="3485622" y="209960"/>
            <a:ext cx="4929452" cy="7341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1DFC3-56BB-74E2-E1EF-387D8894B1D7}"/>
              </a:ext>
            </a:extLst>
          </p:cNvPr>
          <p:cNvSpPr/>
          <p:nvPr/>
        </p:nvSpPr>
        <p:spPr>
          <a:xfrm>
            <a:off x="3474120" y="996598"/>
            <a:ext cx="4940954" cy="7341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5F8C6-116C-D4B2-8A04-6AC1AA28FDFF}"/>
              </a:ext>
            </a:extLst>
          </p:cNvPr>
          <p:cNvSpPr/>
          <p:nvPr/>
        </p:nvSpPr>
        <p:spPr>
          <a:xfrm>
            <a:off x="3485622" y="1783236"/>
            <a:ext cx="4929452" cy="7341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8940C2-8AA2-4620-58E6-3FDB6304BC3D}"/>
              </a:ext>
            </a:extLst>
          </p:cNvPr>
          <p:cNvSpPr/>
          <p:nvPr/>
        </p:nvSpPr>
        <p:spPr>
          <a:xfrm>
            <a:off x="3474120" y="2569874"/>
            <a:ext cx="4940954" cy="7341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383E46-8950-94F9-2489-80FCA497B314}"/>
              </a:ext>
            </a:extLst>
          </p:cNvPr>
          <p:cNvSpPr/>
          <p:nvPr/>
        </p:nvSpPr>
        <p:spPr>
          <a:xfrm>
            <a:off x="3485622" y="3366007"/>
            <a:ext cx="4929452" cy="7341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544FAA-2EE6-16CE-F0D6-01151630740A}"/>
              </a:ext>
            </a:extLst>
          </p:cNvPr>
          <p:cNvSpPr/>
          <p:nvPr/>
        </p:nvSpPr>
        <p:spPr>
          <a:xfrm>
            <a:off x="3474120" y="4152645"/>
            <a:ext cx="4940954" cy="7341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9E178-9633-BD45-173F-DA6B96893669}"/>
              </a:ext>
            </a:extLst>
          </p:cNvPr>
          <p:cNvSpPr/>
          <p:nvPr/>
        </p:nvSpPr>
        <p:spPr>
          <a:xfrm>
            <a:off x="3485622" y="4939283"/>
            <a:ext cx="4929452" cy="7341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64AC6D-8BCA-1DDD-DB59-DDB8B5A2200A}"/>
              </a:ext>
            </a:extLst>
          </p:cNvPr>
          <p:cNvSpPr/>
          <p:nvPr/>
        </p:nvSpPr>
        <p:spPr>
          <a:xfrm>
            <a:off x="3474120" y="5725921"/>
            <a:ext cx="4940954" cy="7341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F7D7D8-19C2-48C0-0A66-CB2AFBF81D16}"/>
              </a:ext>
            </a:extLst>
          </p:cNvPr>
          <p:cNvSpPr/>
          <p:nvPr/>
        </p:nvSpPr>
        <p:spPr>
          <a:xfrm>
            <a:off x="268020" y="4960638"/>
            <a:ext cx="5408762" cy="1216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Keeping the records in files:</a:t>
            </a:r>
          </a:p>
          <a:p>
            <a:pPr algn="ctr"/>
            <a:r>
              <a:rPr lang="en-GB" dirty="0"/>
              <a:t>Ordered File Organisation or Heap File Allocation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8FC720-B3EF-97F7-52A3-C1757764A0F3}"/>
              </a:ext>
            </a:extLst>
          </p:cNvPr>
          <p:cNvSpPr/>
          <p:nvPr/>
        </p:nvSpPr>
        <p:spPr>
          <a:xfrm>
            <a:off x="6783238" y="4942936"/>
            <a:ext cx="5408762" cy="1216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Keeping the records in blocks:</a:t>
            </a:r>
          </a:p>
          <a:p>
            <a:pPr algn="ctr"/>
            <a:r>
              <a:rPr lang="en-GB" dirty="0"/>
              <a:t>Spanned record allocation or </a:t>
            </a:r>
            <a:r>
              <a:rPr lang="en-GB" dirty="0" err="1"/>
              <a:t>Unspanned</a:t>
            </a:r>
            <a:r>
              <a:rPr lang="en-GB" dirty="0"/>
              <a:t> record allocation</a:t>
            </a:r>
          </a:p>
        </p:txBody>
      </p:sp>
    </p:spTree>
    <p:extLst>
      <p:ext uri="{BB962C8B-B14F-4D97-AF65-F5344CB8AC3E}">
        <p14:creationId xmlns:p14="http://schemas.microsoft.com/office/powerpoint/2010/main" val="4883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0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9326-DAA2-EF21-056B-FE278278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File: Heap (Unordered)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DF211-F13E-131C-0072-F1C81D63F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D5A7A-E857-F1B1-D62E-ACB2083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F5E85-CE1A-3DBD-C411-5077FC25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0392"/>
            <a:ext cx="12192000" cy="42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81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8733-B6B4-6045-767E-A39707B1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File: Sorted File – Ordering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6F12-C892-EB95-ED44-BFE04C98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67F68-E401-E136-905F-E3669723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122</a:t>
            </a:fld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A15C46-911C-F2A2-5D6C-FBB42BC8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5615"/>
            <a:ext cx="12192000" cy="416531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378C07-03CB-F3C2-C722-10AD565F7653}"/>
              </a:ext>
            </a:extLst>
          </p:cNvPr>
          <p:cNvSpPr/>
          <p:nvPr/>
        </p:nvSpPr>
        <p:spPr>
          <a:xfrm>
            <a:off x="1224951" y="2475781"/>
            <a:ext cx="672860" cy="431515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1D63-04A0-5B64-C253-18FA926A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File: Sorted File-Clustering Field.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F99D-A699-5374-6466-867FC11AE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A7F79-57DB-9A31-70F0-B9A846C2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2EBDF5-2CC0-2361-FDF9-87D123E4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809"/>
            <a:ext cx="12192000" cy="42031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9952CB-1DF3-7D73-CCAF-05629915999C}"/>
              </a:ext>
            </a:extLst>
          </p:cNvPr>
          <p:cNvSpPr/>
          <p:nvPr/>
        </p:nvSpPr>
        <p:spPr>
          <a:xfrm>
            <a:off x="2564083" y="2542847"/>
            <a:ext cx="672860" cy="431515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6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7DD7-9D13-2EC9-7719-1C38E4F3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6586385" cy="1224153"/>
          </a:xfrm>
        </p:spPr>
        <p:txBody>
          <a:bodyPr>
            <a:normAutofit fontScale="90000"/>
          </a:bodyPr>
          <a:lstStyle/>
          <a:p>
            <a:r>
              <a:rPr lang="en-GB" dirty="0"/>
              <a:t>Fast access to records is still a problem even if we have ordered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FD6B6-0DCC-D5A8-2962-4E7EB26DC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6443205" cy="3862971"/>
          </a:xfrm>
        </p:spPr>
        <p:txBody>
          <a:bodyPr>
            <a:normAutofit/>
          </a:bodyPr>
          <a:lstStyle/>
          <a:p>
            <a:r>
              <a:rPr lang="en-GB" dirty="0"/>
              <a:t>Records are kept in HDD using ordered file allocation. </a:t>
            </a:r>
          </a:p>
          <a:p>
            <a:pPr lvl="1"/>
            <a:r>
              <a:rPr lang="en-GB" dirty="0"/>
              <a:t>Ordering can only be done </a:t>
            </a:r>
            <a:r>
              <a:rPr lang="en-GB" dirty="0" err="1"/>
              <a:t>w.r.t.</a:t>
            </a:r>
            <a:r>
              <a:rPr lang="en-GB" dirty="0"/>
              <a:t> one set of attributes (composite key).</a:t>
            </a:r>
          </a:p>
          <a:p>
            <a:pPr lvl="1"/>
            <a:r>
              <a:rPr lang="en-GB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 might require information irrespective of this order.</a:t>
            </a:r>
          </a:p>
          <a:p>
            <a:pPr lvl="1"/>
            <a:r>
              <a:rPr lang="en-GB" dirty="0"/>
              <a:t>How do we fasten search?</a:t>
            </a:r>
          </a:p>
          <a:p>
            <a:pPr lvl="2"/>
            <a:r>
              <a:rPr lang="en-GB" dirty="0"/>
              <a:t>We create </a:t>
            </a:r>
            <a:r>
              <a:rPr lang="en-GB" b="1" dirty="0"/>
              <a:t>Secondary Files</a:t>
            </a:r>
            <a:r>
              <a:rPr lang="en-GB" dirty="0"/>
              <a:t>.</a:t>
            </a:r>
          </a:p>
          <a:p>
            <a:pPr lvl="3"/>
            <a:r>
              <a:rPr lang="en-GB" dirty="0"/>
              <a:t>Single Level Indexes</a:t>
            </a:r>
          </a:p>
          <a:p>
            <a:pPr lvl="3"/>
            <a:r>
              <a:rPr lang="en-GB" dirty="0"/>
              <a:t>Multi-Level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C70F1-79C1-1CEF-302E-3A9616154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2F213-706A-71F9-AC39-F49C5FC3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223" y="311054"/>
            <a:ext cx="4579202" cy="1564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33173-4FF1-54E2-DAC3-3AD18F390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223" y="2031134"/>
            <a:ext cx="4579202" cy="1564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77855-3483-7F55-3238-A3663F88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223" y="3751214"/>
            <a:ext cx="4579202" cy="15644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86B04E-832B-1B40-990A-1DB3EA94A880}"/>
              </a:ext>
            </a:extLst>
          </p:cNvPr>
          <p:cNvSpPr/>
          <p:nvPr/>
        </p:nvSpPr>
        <p:spPr>
          <a:xfrm>
            <a:off x="7571187" y="233012"/>
            <a:ext cx="4303080" cy="85630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1A4016-015F-F2B2-CDFE-FA813EF6A787}"/>
              </a:ext>
            </a:extLst>
          </p:cNvPr>
          <p:cNvSpPr/>
          <p:nvPr/>
        </p:nvSpPr>
        <p:spPr>
          <a:xfrm>
            <a:off x="7544731" y="1130756"/>
            <a:ext cx="4313121" cy="7033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795EC4-A759-B7C5-F7DA-204D0E5FA90E}"/>
              </a:ext>
            </a:extLst>
          </p:cNvPr>
          <p:cNvSpPr/>
          <p:nvPr/>
        </p:nvSpPr>
        <p:spPr>
          <a:xfrm>
            <a:off x="7544731" y="2060807"/>
            <a:ext cx="4303080" cy="85630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23BA2-8546-E9E1-2F65-3D6100D43240}"/>
              </a:ext>
            </a:extLst>
          </p:cNvPr>
          <p:cNvSpPr/>
          <p:nvPr/>
        </p:nvSpPr>
        <p:spPr>
          <a:xfrm>
            <a:off x="7518275" y="2958551"/>
            <a:ext cx="4313121" cy="7033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E807E3-CE4D-CBF0-1846-1D109D9B9825}"/>
              </a:ext>
            </a:extLst>
          </p:cNvPr>
          <p:cNvSpPr/>
          <p:nvPr/>
        </p:nvSpPr>
        <p:spPr>
          <a:xfrm>
            <a:off x="7561146" y="3832879"/>
            <a:ext cx="4303080" cy="85630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3E2504-85AD-F0F8-8BA1-0E1C9BD79D6D}"/>
              </a:ext>
            </a:extLst>
          </p:cNvPr>
          <p:cNvSpPr/>
          <p:nvPr/>
        </p:nvSpPr>
        <p:spPr>
          <a:xfrm>
            <a:off x="7534690" y="4730623"/>
            <a:ext cx="4313121" cy="7033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</a:t>
            </a:r>
          </a:p>
        </p:txBody>
      </p:sp>
    </p:spTree>
    <p:extLst>
      <p:ext uri="{BB962C8B-B14F-4D97-AF65-F5344CB8AC3E}">
        <p14:creationId xmlns:p14="http://schemas.microsoft.com/office/powerpoint/2010/main" val="4460665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Multiple types of single level indexes</a:t>
            </a:r>
          </a:p>
          <a:p>
            <a:pPr marL="1143000" lvl="1" indent="-457200"/>
            <a:r>
              <a:rPr lang="en-GB" dirty="0"/>
              <a:t>Primary indexes</a:t>
            </a:r>
          </a:p>
          <a:p>
            <a:pPr marL="1143000" lvl="1" indent="-457200"/>
            <a:r>
              <a:rPr lang="en-GB" dirty="0"/>
              <a:t>Clustering indexes</a:t>
            </a:r>
          </a:p>
          <a:p>
            <a:pPr marL="1143000" lvl="1" indent="-457200"/>
            <a:r>
              <a:rPr lang="en-GB" dirty="0"/>
              <a:t>Secondary indexes</a:t>
            </a:r>
          </a:p>
          <a:p>
            <a:pPr lvl="1" indent="0">
              <a:buNone/>
            </a:pPr>
            <a:endParaRPr lang="en-GB" dirty="0"/>
          </a:p>
          <a:p>
            <a:pPr marL="1143000" lvl="1" indent="-457200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level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8E431-D19F-516B-27A1-F77686CE097D}"/>
              </a:ext>
            </a:extLst>
          </p:cNvPr>
          <p:cNvSpPr txBox="1"/>
          <p:nvPr/>
        </p:nvSpPr>
        <p:spPr>
          <a:xfrm>
            <a:off x="4636793" y="1522092"/>
            <a:ext cx="5878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index is usually a fixed-length record in the form of:</a:t>
            </a:r>
          </a:p>
          <a:p>
            <a:r>
              <a:rPr lang="en-GB" dirty="0"/>
              <a:t>&lt;</a:t>
            </a:r>
            <a:r>
              <a:rPr lang="en-GB" i="1" dirty="0"/>
              <a:t>index field (attribute)</a:t>
            </a:r>
            <a:r>
              <a:rPr lang="en-GB" dirty="0"/>
              <a:t>, </a:t>
            </a:r>
            <a:r>
              <a:rPr lang="en-GB" i="1" dirty="0">
                <a:solidFill>
                  <a:srgbClr val="FF0000"/>
                </a:solidFill>
              </a:rPr>
              <a:t>Pointer to disk-block or record itself</a:t>
            </a:r>
            <a:r>
              <a:rPr lang="en-GB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820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0" y="2816923"/>
            <a:ext cx="11810081" cy="2305920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Primary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0323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Specified on the </a:t>
            </a:r>
            <a:r>
              <a:rPr lang="en-GB" dirty="0">
                <a:solidFill>
                  <a:srgbClr val="C00000"/>
                </a:solidFill>
              </a:rPr>
              <a:t>ordering key</a:t>
            </a:r>
            <a:r>
              <a:rPr lang="en-GB" dirty="0"/>
              <a:t> of an </a:t>
            </a:r>
            <a:r>
              <a:rPr lang="en-GB" b="1" dirty="0"/>
              <a:t>ordered file </a:t>
            </a:r>
            <a:r>
              <a:rPr lang="en-GB" dirty="0"/>
              <a:t>(cannot be done on heap file)</a:t>
            </a:r>
          </a:p>
          <a:p>
            <a:pPr marL="1143000" lvl="1" indent="-457200"/>
            <a:r>
              <a:rPr lang="en-GB" dirty="0"/>
              <a:t>Remember: The </a:t>
            </a:r>
            <a:r>
              <a:rPr lang="en-GB" dirty="0">
                <a:solidFill>
                  <a:srgbClr val="C00000"/>
                </a:solidFill>
              </a:rPr>
              <a:t>ordering key </a:t>
            </a:r>
            <a:r>
              <a:rPr lang="en-GB" dirty="0"/>
              <a:t>has a </a:t>
            </a:r>
            <a:r>
              <a:rPr lang="en-GB" dirty="0">
                <a:solidFill>
                  <a:srgbClr val="C00000"/>
                </a:solidFill>
              </a:rPr>
              <a:t>unique (i.e. Primary Key) </a:t>
            </a:r>
            <a:r>
              <a:rPr lang="en-GB" dirty="0"/>
              <a:t>value for each record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For </a:t>
            </a:r>
            <a:r>
              <a:rPr lang="en-GB" dirty="0">
                <a:solidFill>
                  <a:srgbClr val="C00000"/>
                </a:solidFill>
              </a:rPr>
              <a:t>each block</a:t>
            </a:r>
            <a:r>
              <a:rPr lang="en-GB" dirty="0"/>
              <a:t>, one entry exists in the </a:t>
            </a:r>
            <a:r>
              <a:rPr lang="en-GB" i="1" dirty="0"/>
              <a:t>Primary Index file.</a:t>
            </a:r>
            <a:endParaRPr lang="en-GB" dirty="0"/>
          </a:p>
          <a:p>
            <a:pPr marL="1143000" lvl="1" indent="-457200"/>
            <a:r>
              <a:rPr lang="en-GB" b="1" u="sng" dirty="0"/>
              <a:t>Not one entry for each record in the data file</a:t>
            </a:r>
          </a:p>
          <a:p>
            <a:pPr marL="1143000" lvl="1" indent="-457200"/>
            <a:r>
              <a:rPr lang="en-GB" dirty="0"/>
              <a:t>An entry contains a primary key for the first record in a block, along with a pointer to that block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first record in each block is called  the </a:t>
            </a:r>
            <a:r>
              <a:rPr lang="en-GB" dirty="0">
                <a:solidFill>
                  <a:srgbClr val="C00000"/>
                </a:solidFill>
              </a:rPr>
              <a:t>anchor record</a:t>
            </a:r>
            <a:r>
              <a:rPr lang="en-GB" dirty="0"/>
              <a:t> of the block or the </a:t>
            </a:r>
            <a:r>
              <a:rPr lang="en-GB" dirty="0">
                <a:solidFill>
                  <a:srgbClr val="C00000"/>
                </a:solidFill>
              </a:rPr>
              <a:t>block anchor</a:t>
            </a:r>
          </a:p>
          <a:p>
            <a:pPr marL="1143000" lvl="1" indent="-457200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836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index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377E3-BA6C-66A3-CB37-1211184B8412}"/>
              </a:ext>
            </a:extLst>
          </p:cNvPr>
          <p:cNvSpPr txBox="1"/>
          <p:nvPr/>
        </p:nvSpPr>
        <p:spPr>
          <a:xfrm>
            <a:off x="5157216" y="1639348"/>
            <a:ext cx="254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 Data File (IN HDD!)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7FEA67F-99E2-6B22-B864-CB00DD2D9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16615"/>
              </p:ext>
            </p:extLst>
          </p:nvPr>
        </p:nvGraphicFramePr>
        <p:xfrm>
          <a:off x="5149154" y="2020872"/>
          <a:ext cx="65491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80446228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28646232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53772256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3510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Contact_No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3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Adams, J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07989165743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20080315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01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Baker, 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19740224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40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Barker, K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01524768542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19880513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70001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07F8FE-C98B-0CAA-DC7A-3B6B780E60F0}"/>
              </a:ext>
            </a:extLst>
          </p:cNvPr>
          <p:cNvGraphicFramePr>
            <a:graphicFrameLocks noGrp="1"/>
          </p:cNvGraphicFramePr>
          <p:nvPr/>
        </p:nvGraphicFramePr>
        <p:xfrm>
          <a:off x="5149154" y="3678561"/>
          <a:ext cx="65491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Cargill, 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01539615000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19570919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000000"/>
                          </a:solidFill>
                        </a:rPr>
                        <a:t>Carradus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, P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dirty="0">
                          <a:solidFill>
                            <a:srgbClr val="000000"/>
                          </a:solidFill>
                        </a:rPr>
                        <a:t>07935456000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19641127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Dunn, 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01524768542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19880513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8A84F9-D500-A9C8-B4EF-5CDB6CD44CA2}"/>
              </a:ext>
            </a:extLst>
          </p:cNvPr>
          <p:cNvGraphicFramePr>
            <a:graphicFrameLocks noGrp="1"/>
          </p:cNvGraphicFramePr>
          <p:nvPr/>
        </p:nvGraphicFramePr>
        <p:xfrm>
          <a:off x="5149154" y="5620702"/>
          <a:ext cx="65491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Wright, Y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000000"/>
                          </a:solidFill>
                        </a:rPr>
                        <a:t>07966050462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20020301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Yang, 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dirty="0">
                          <a:solidFill>
                            <a:srgbClr val="000000"/>
                          </a:solidFill>
                        </a:rPr>
                        <a:t>01159174477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19921224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Zhang, 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20031407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5851A292-22AF-72FD-124B-E90F84A27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771676"/>
              </p:ext>
            </p:extLst>
          </p:nvPr>
        </p:nvGraphicFramePr>
        <p:xfrm>
          <a:off x="772883" y="2020872"/>
          <a:ext cx="2848814" cy="180753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4407">
                  <a:extLst>
                    <a:ext uri="{9D8B030D-6E8A-4147-A177-3AD203B41FA5}">
                      <a16:colId xmlns:a16="http://schemas.microsoft.com/office/drawing/2014/main" val="417880738"/>
                    </a:ext>
                  </a:extLst>
                </a:gridCol>
                <a:gridCol w="1424407">
                  <a:extLst>
                    <a:ext uri="{9D8B030D-6E8A-4147-A177-3AD203B41FA5}">
                      <a16:colId xmlns:a16="http://schemas.microsoft.com/office/drawing/2014/main" val="979236629"/>
                    </a:ext>
                  </a:extLst>
                </a:gridCol>
              </a:tblGrid>
              <a:tr h="314833">
                <a:tc>
                  <a:txBody>
                    <a:bodyPr/>
                    <a:lstStyle/>
                    <a:p>
                      <a:r>
                        <a:rPr lang="en-US" dirty="0"/>
                        <a:t>Block Anchor </a:t>
                      </a:r>
                    </a:p>
                    <a:p>
                      <a:r>
                        <a:rPr lang="en-US" dirty="0"/>
                        <a:t>Key Value</a:t>
                      </a:r>
                    </a:p>
                  </a:txBody>
                  <a:tcPr marL="32049" marR="3204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</a:t>
                      </a:r>
                    </a:p>
                    <a:p>
                      <a:r>
                        <a:rPr lang="en-US" dirty="0"/>
                        <a:t>Pointer</a:t>
                      </a:r>
                    </a:p>
                  </a:txBody>
                  <a:tcPr marL="32049" marR="32049"/>
                </a:tc>
                <a:extLst>
                  <a:ext uri="{0D108BD9-81ED-4DB2-BD59-A6C34878D82A}">
                    <a16:rowId xmlns:a16="http://schemas.microsoft.com/office/drawing/2014/main" val="922854233"/>
                  </a:ext>
                </a:extLst>
              </a:tr>
              <a:tr h="435931">
                <a:tc>
                  <a:txBody>
                    <a:bodyPr/>
                    <a:lstStyle/>
                    <a:p>
                      <a:r>
                        <a:rPr lang="en-US" dirty="0"/>
                        <a:t>Adams, J</a:t>
                      </a:r>
                    </a:p>
                  </a:txBody>
                  <a:tcPr marL="32049" marR="32049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/>
                </a:tc>
                <a:extLst>
                  <a:ext uri="{0D108BD9-81ED-4DB2-BD59-A6C34878D82A}">
                    <a16:rowId xmlns:a16="http://schemas.microsoft.com/office/drawing/2014/main" val="192978815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Cargill, T</a:t>
                      </a:r>
                    </a:p>
                  </a:txBody>
                  <a:tcPr marL="32049" marR="3204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/>
                </a:tc>
                <a:extLst>
                  <a:ext uri="{0D108BD9-81ED-4DB2-BD59-A6C34878D82A}">
                    <a16:rowId xmlns:a16="http://schemas.microsoft.com/office/drawing/2014/main" val="1029886645"/>
                  </a:ext>
                </a:extLst>
              </a:tr>
              <a:tr h="314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Wright, F</a:t>
                      </a:r>
                    </a:p>
                  </a:txBody>
                  <a:tcPr marL="32049" marR="32049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2049" marR="32049"/>
                </a:tc>
                <a:extLst>
                  <a:ext uri="{0D108BD9-81ED-4DB2-BD59-A6C34878D82A}">
                    <a16:rowId xmlns:a16="http://schemas.microsoft.com/office/drawing/2014/main" val="1537882162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550F8B-EFF0-BABC-5D6B-980D0565A7BE}"/>
              </a:ext>
            </a:extLst>
          </p:cNvPr>
          <p:cNvCxnSpPr/>
          <p:nvPr/>
        </p:nvCxnSpPr>
        <p:spPr>
          <a:xfrm>
            <a:off x="2218944" y="3157728"/>
            <a:ext cx="0" cy="3465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979116-F72F-DF6A-31A6-4134C4EBB2C6}"/>
              </a:ext>
            </a:extLst>
          </p:cNvPr>
          <p:cNvCxnSpPr>
            <a:cxnSpLocks/>
          </p:cNvCxnSpPr>
          <p:nvPr/>
        </p:nvCxnSpPr>
        <p:spPr>
          <a:xfrm>
            <a:off x="2191194" y="4234821"/>
            <a:ext cx="0" cy="11418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80BDEB5-D689-0F9B-168F-2D9AAA396B9C}"/>
              </a:ext>
            </a:extLst>
          </p:cNvPr>
          <p:cNvCxnSpPr/>
          <p:nvPr/>
        </p:nvCxnSpPr>
        <p:spPr>
          <a:xfrm flipV="1">
            <a:off x="2926080" y="2584704"/>
            <a:ext cx="2223074" cy="25603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8A152C3-96AC-3220-C502-02DE08BB1A88}"/>
              </a:ext>
            </a:extLst>
          </p:cNvPr>
          <p:cNvCxnSpPr>
            <a:cxnSpLocks/>
          </p:cNvCxnSpPr>
          <p:nvPr/>
        </p:nvCxnSpPr>
        <p:spPr>
          <a:xfrm>
            <a:off x="2926080" y="3257401"/>
            <a:ext cx="2223074" cy="59127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D424F48C-CE53-A814-5946-8E145059B0A3}"/>
              </a:ext>
            </a:extLst>
          </p:cNvPr>
          <p:cNvCxnSpPr>
            <a:cxnSpLocks/>
          </p:cNvCxnSpPr>
          <p:nvPr/>
        </p:nvCxnSpPr>
        <p:spPr>
          <a:xfrm>
            <a:off x="2926080" y="3637664"/>
            <a:ext cx="2223074" cy="214866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036C6E-30BE-7FF0-D64A-5F17D7B459E6}"/>
              </a:ext>
            </a:extLst>
          </p:cNvPr>
          <p:cNvSpPr txBox="1"/>
          <p:nvPr/>
        </p:nvSpPr>
        <p:spPr>
          <a:xfrm>
            <a:off x="4262775" y="20284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Block 1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85571-7B2B-D002-8BBA-0CBC4BC4D210}"/>
              </a:ext>
            </a:extLst>
          </p:cNvPr>
          <p:cNvSpPr txBox="1"/>
          <p:nvPr/>
        </p:nvSpPr>
        <p:spPr>
          <a:xfrm>
            <a:off x="4262775" y="34529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Block 2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A6A44-1D2D-AE18-9E2B-35D37290EA1C}"/>
              </a:ext>
            </a:extLst>
          </p:cNvPr>
          <p:cNvSpPr txBox="1"/>
          <p:nvPr/>
        </p:nvSpPr>
        <p:spPr>
          <a:xfrm>
            <a:off x="4230658" y="5382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Block K</a:t>
            </a:r>
            <a:endParaRPr lang="en-GB" dirty="0"/>
          </a:p>
        </p:txBody>
      </p:sp>
      <p:cxnSp>
        <p:nvCxnSpPr>
          <p:cNvPr id="5" name="Curved Connector 20">
            <a:extLst>
              <a:ext uri="{FF2B5EF4-FFF2-40B4-BE49-F238E27FC236}">
                <a16:creationId xmlns:a16="http://schemas.microsoft.com/office/drawing/2014/main" id="{0EE07BAA-4824-25BF-BC6D-DFFB72C7052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25723" y="1639348"/>
            <a:ext cx="1844585" cy="75842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850176-8C08-B0AA-4739-CE2CBABD8F1A}"/>
              </a:ext>
            </a:extLst>
          </p:cNvPr>
          <p:cNvSpPr txBox="1"/>
          <p:nvPr/>
        </p:nvSpPr>
        <p:spPr>
          <a:xfrm>
            <a:off x="8578371" y="1379710"/>
            <a:ext cx="15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Anchor Record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07251-DB9A-C317-F4C6-F2E568A3BBB9}"/>
              </a:ext>
            </a:extLst>
          </p:cNvPr>
          <p:cNvSpPr txBox="1"/>
          <p:nvPr/>
        </p:nvSpPr>
        <p:spPr>
          <a:xfrm>
            <a:off x="690113" y="4520242"/>
            <a:ext cx="267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 for Barker, K ?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5A8FB0E0-C333-C100-ABC6-94F745DCE416}"/>
              </a:ext>
            </a:extLst>
          </p:cNvPr>
          <p:cNvSpPr/>
          <p:nvPr/>
        </p:nvSpPr>
        <p:spPr>
          <a:xfrm rot="10800000">
            <a:off x="-69006" y="3157728"/>
            <a:ext cx="759119" cy="31649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26A60F7E-E3AB-D49E-0BAB-4B8F6C5A1CC9}"/>
              </a:ext>
            </a:extLst>
          </p:cNvPr>
          <p:cNvSpPr/>
          <p:nvPr/>
        </p:nvSpPr>
        <p:spPr>
          <a:xfrm rot="10800000">
            <a:off x="4348650" y="2809789"/>
            <a:ext cx="759119" cy="31649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1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8.33333E-7 -0.05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0.00078 0.05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5" grpId="1" animBg="1"/>
      <p:bldP spid="26" grpId="0" animBg="1"/>
      <p:bldP spid="26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+</a:t>
            </a:r>
            <a:r>
              <a:rPr lang="en-GB" dirty="0" err="1"/>
              <a:t>ve</a:t>
            </a:r>
            <a:r>
              <a:rPr lang="en-GB" dirty="0"/>
              <a:t>:  Search for location of relevant record blocks very efficient </a:t>
            </a:r>
          </a:p>
          <a:p>
            <a:pPr marL="1143000" lvl="1" indent="-457200"/>
            <a:r>
              <a:rPr lang="en-GB" dirty="0">
                <a:solidFill>
                  <a:srgbClr val="000000"/>
                </a:solidFill>
              </a:rPr>
              <a:t>Index is much smaller than main file with fewer entries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-</a:t>
            </a:r>
            <a:r>
              <a:rPr lang="en-GB" dirty="0" err="1">
                <a:solidFill>
                  <a:srgbClr val="000000"/>
                </a:solidFill>
              </a:rPr>
              <a:t>ve</a:t>
            </a:r>
            <a:r>
              <a:rPr lang="en-GB" dirty="0">
                <a:solidFill>
                  <a:srgbClr val="000000"/>
                </a:solidFill>
              </a:rPr>
              <a:t>:  Same as with ordered files</a:t>
            </a:r>
          </a:p>
          <a:p>
            <a:pPr marL="1143000" lvl="1" indent="-457200"/>
            <a:r>
              <a:rPr lang="en-GB" dirty="0">
                <a:solidFill>
                  <a:srgbClr val="000000"/>
                </a:solidFill>
              </a:rPr>
              <a:t>Insertion and deletion of records</a:t>
            </a:r>
          </a:p>
          <a:p>
            <a:pPr marL="1143000" lvl="1" indent="-457200"/>
            <a:r>
              <a:rPr lang="en-GB" dirty="0">
                <a:solidFill>
                  <a:srgbClr val="000000"/>
                </a:solidFill>
              </a:rPr>
              <a:t>With some extra complexities!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78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C290-BA7F-DF12-885E-1F865A5F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8A5074-F38F-D349-60EA-EE469462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015606"/>
            <a:ext cx="9742714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Database content is organised on </a:t>
            </a:r>
            <a:r>
              <a:rPr lang="en-GB" dirty="0">
                <a:solidFill>
                  <a:srgbClr val="FF0000"/>
                </a:solidFill>
              </a:rPr>
              <a:t>disk (we will see)</a:t>
            </a:r>
            <a:r>
              <a:rPr lang="en-GB" dirty="0"/>
              <a:t> as </a:t>
            </a:r>
            <a:r>
              <a:rPr lang="en-GB" dirty="0">
                <a:solidFill>
                  <a:srgbClr val="FF0000"/>
                </a:solidFill>
              </a:rPr>
              <a:t>Files</a:t>
            </a:r>
            <a:r>
              <a:rPr lang="en-GB" dirty="0">
                <a:solidFill>
                  <a:srgbClr val="C00000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Files are ‘logically’ partitioned into </a:t>
            </a:r>
            <a:r>
              <a:rPr lang="en-GB" dirty="0">
                <a:solidFill>
                  <a:srgbClr val="C00000"/>
                </a:solidFill>
              </a:rPr>
              <a:t>Pages.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So, </a:t>
            </a:r>
            <a:r>
              <a:rPr lang="en-GB" dirty="0">
                <a:solidFill>
                  <a:srgbClr val="C00000"/>
                </a:solidFill>
              </a:rPr>
              <a:t>tuples </a:t>
            </a:r>
            <a:r>
              <a:rPr lang="en-GB" dirty="0"/>
              <a:t>of a relation are kept by Pages as </a:t>
            </a:r>
            <a:r>
              <a:rPr lang="en-GB" dirty="0">
                <a:solidFill>
                  <a:srgbClr val="FF0000"/>
                </a:solidFill>
              </a:rPr>
              <a:t>records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Page</a:t>
            </a:r>
            <a:r>
              <a:rPr lang="en-US" dirty="0"/>
              <a:t> is an abstraction for </a:t>
            </a:r>
            <a:r>
              <a:rPr lang="en-US" u="sng" dirty="0"/>
              <a:t>disk manageme</a:t>
            </a:r>
            <a:r>
              <a:rPr lang="en-US" dirty="0"/>
              <a:t>nt and contains </a:t>
            </a:r>
            <a:r>
              <a:rPr lang="en-US" b="1" dirty="0">
                <a:solidFill>
                  <a:srgbClr val="FF0000"/>
                </a:solidFill>
              </a:rPr>
              <a:t>records</a:t>
            </a:r>
            <a:r>
              <a:rPr lang="en-US" dirty="0"/>
              <a:t> (i.e., tuples). However, higher levels consider </a:t>
            </a:r>
            <a:r>
              <a:rPr lang="en-US" b="1" dirty="0">
                <a:solidFill>
                  <a:srgbClr val="FF0000"/>
                </a:solidFill>
              </a:rPr>
              <a:t>Records</a:t>
            </a:r>
            <a:r>
              <a:rPr lang="en-US" dirty="0"/>
              <a:t> but not pages!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89A179-3D15-B6A1-1265-3D3BF913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Tuples to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23DDC-E34D-E58D-B64C-8AC75FBAD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90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0" y="2816923"/>
            <a:ext cx="11810081" cy="2305920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Clustering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3457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Used if the ordering in the data file is a non-key field, </a:t>
            </a:r>
            <a:r>
              <a:rPr lang="en-GB" dirty="0" err="1"/>
              <a:t>ie</a:t>
            </a:r>
            <a:r>
              <a:rPr lang="en-GB" dirty="0"/>
              <a:t>, if the data file is ordered based on a non-key value (</a:t>
            </a:r>
            <a:r>
              <a:rPr lang="en-GB" dirty="0">
                <a:solidFill>
                  <a:srgbClr val="FF0000"/>
                </a:solidFill>
              </a:rPr>
              <a:t>clustering field</a:t>
            </a:r>
            <a:r>
              <a:rPr lang="en-GB" dirty="0"/>
              <a:t>)</a:t>
            </a:r>
          </a:p>
          <a:p>
            <a:pPr marL="1143000" lvl="1" indent="-457200"/>
            <a:r>
              <a:rPr lang="en-GB" dirty="0"/>
              <a:t>Multiple records in the file can have the same value for the ordering field</a:t>
            </a:r>
          </a:p>
          <a:p>
            <a:pPr marL="1143000" lvl="1" indent="-457200"/>
            <a:r>
              <a:rPr lang="en-GB" dirty="0"/>
              <a:t>In this situation, the ordering field is known as the </a:t>
            </a:r>
            <a:r>
              <a:rPr lang="en-GB" dirty="0">
                <a:solidFill>
                  <a:srgbClr val="C00000"/>
                </a:solidFill>
              </a:rPr>
              <a:t>clustering 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Index is an ordered file of </a:t>
            </a:r>
            <a:r>
              <a:rPr lang="en-GB" u="sng" dirty="0"/>
              <a:t>fixed-length</a:t>
            </a:r>
            <a:r>
              <a:rPr lang="en-GB" dirty="0"/>
              <a:t> records</a:t>
            </a:r>
          </a:p>
          <a:p>
            <a:pPr marL="1143000" lvl="1" indent="-457200"/>
            <a:r>
              <a:rPr lang="en-GB" dirty="0"/>
              <a:t>Each record has two fields</a:t>
            </a:r>
          </a:p>
          <a:p>
            <a:pPr marL="1143000" lvl="1" indent="-457200"/>
            <a:r>
              <a:rPr lang="en-GB" dirty="0"/>
              <a:t> The first field is of the same data type as the clustering field</a:t>
            </a:r>
          </a:p>
          <a:p>
            <a:pPr marL="1143000" lvl="1" indent="-457200"/>
            <a:r>
              <a:rPr lang="en-GB" dirty="0"/>
              <a:t> The second field is a pointer to a disk block</a:t>
            </a:r>
          </a:p>
          <a:p>
            <a:pPr marL="457200" indent="-457200"/>
            <a:endParaRPr lang="en-GB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C00000"/>
              </a:solidFill>
            </a:endParaRPr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7967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There is one index entry in the index file for each </a:t>
            </a:r>
            <a:r>
              <a:rPr lang="en-GB" dirty="0">
                <a:solidFill>
                  <a:srgbClr val="C00000"/>
                </a:solidFill>
              </a:rPr>
              <a:t>distinct value </a:t>
            </a:r>
            <a:r>
              <a:rPr lang="en-GB" dirty="0"/>
              <a:t>of clustering field</a:t>
            </a:r>
          </a:p>
          <a:p>
            <a:pPr marL="1143000" lvl="1" indent="-457200"/>
            <a:r>
              <a:rPr lang="en-GB" dirty="0"/>
              <a:t>Contains the value for the clustering field and a pointer to the </a:t>
            </a:r>
            <a:r>
              <a:rPr lang="en-GB" dirty="0">
                <a:solidFill>
                  <a:srgbClr val="C00000"/>
                </a:solidFill>
              </a:rPr>
              <a:t>first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block</a:t>
            </a:r>
            <a:r>
              <a:rPr lang="en-GB" dirty="0"/>
              <a:t> in the data file with that value for it’s clustering field</a:t>
            </a:r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7114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index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377E3-BA6C-66A3-CB37-1211184B8412}"/>
              </a:ext>
            </a:extLst>
          </p:cNvPr>
          <p:cNvSpPr txBox="1"/>
          <p:nvPr/>
        </p:nvSpPr>
        <p:spPr>
          <a:xfrm>
            <a:off x="5157216" y="1639348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 Data File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7FEA67F-99E2-6B22-B864-CB00DD2D98DF}"/>
              </a:ext>
            </a:extLst>
          </p:cNvPr>
          <p:cNvGraphicFramePr>
            <a:graphicFrameLocks noGrp="1"/>
          </p:cNvGraphicFramePr>
          <p:nvPr/>
        </p:nvGraphicFramePr>
        <p:xfrm>
          <a:off x="5136299" y="1978783"/>
          <a:ext cx="6549104" cy="1532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80446228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28646232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53772256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35100819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Name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Contact_No</a:t>
                      </a:r>
                      <a:endParaRPr lang="en-US" sz="1500" dirty="0"/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DOB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Salary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59093856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01814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4011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70001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35402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07F8FE-C98B-0CAA-DC7A-3B6B780E60F0}"/>
              </a:ext>
            </a:extLst>
          </p:cNvPr>
          <p:cNvGraphicFramePr>
            <a:graphicFrameLocks noGrp="1"/>
          </p:cNvGraphicFramePr>
          <p:nvPr/>
        </p:nvGraphicFramePr>
        <p:xfrm>
          <a:off x="5149154" y="3594447"/>
          <a:ext cx="6549104" cy="122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35,000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6501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8A84F9-D500-A9C8-B4EF-5CDB6CD44CA2}"/>
              </a:ext>
            </a:extLst>
          </p:cNvPr>
          <p:cNvGraphicFramePr>
            <a:graphicFrameLocks noGrp="1"/>
          </p:cNvGraphicFramePr>
          <p:nvPr/>
        </p:nvGraphicFramePr>
        <p:xfrm>
          <a:off x="5149154" y="4896507"/>
          <a:ext cx="6549104" cy="122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50,000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50,000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581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E8E770-C251-05D4-0521-3B16CEAFA030}"/>
              </a:ext>
            </a:extLst>
          </p:cNvPr>
          <p:cNvGraphicFramePr>
            <a:graphicFrameLocks noGrp="1"/>
          </p:cNvGraphicFramePr>
          <p:nvPr/>
        </p:nvGraphicFramePr>
        <p:xfrm>
          <a:off x="5136299" y="6205692"/>
          <a:ext cx="6549104" cy="61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60,000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60,000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</a:tbl>
          </a:graphicData>
        </a:graphic>
      </p:graphicFrame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F2C0425F-37DF-8D8D-E174-3FBA6113AAAC}"/>
              </a:ext>
            </a:extLst>
          </p:cNvPr>
          <p:cNvGraphicFramePr>
            <a:graphicFrameLocks noGrp="1"/>
          </p:cNvGraphicFramePr>
          <p:nvPr/>
        </p:nvGraphicFramePr>
        <p:xfrm>
          <a:off x="772883" y="2474788"/>
          <a:ext cx="3432366" cy="2610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3199">
                  <a:extLst>
                    <a:ext uri="{9D8B030D-6E8A-4147-A177-3AD203B41FA5}">
                      <a16:colId xmlns:a16="http://schemas.microsoft.com/office/drawing/2014/main" val="2276206319"/>
                    </a:ext>
                  </a:extLst>
                </a:gridCol>
                <a:gridCol w="1539167">
                  <a:extLst>
                    <a:ext uri="{9D8B030D-6E8A-4147-A177-3AD203B41FA5}">
                      <a16:colId xmlns:a16="http://schemas.microsoft.com/office/drawing/2014/main" val="3297454985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Clustering Field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47594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30,000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666412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35,000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87255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072389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1017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662550"/>
                  </a:ext>
                </a:extLst>
              </a:tr>
            </a:tbl>
          </a:graphicData>
        </a:graphic>
      </p:graphicFrame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1628122-7DCC-EFC8-82D9-FB4E28465B43}"/>
              </a:ext>
            </a:extLst>
          </p:cNvPr>
          <p:cNvCxnSpPr/>
          <p:nvPr/>
        </p:nvCxnSpPr>
        <p:spPr>
          <a:xfrm flipV="1">
            <a:off x="3382178" y="2474788"/>
            <a:ext cx="1754121" cy="79722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070F87E-9A74-87FF-278A-4F9D6728D8F5}"/>
              </a:ext>
            </a:extLst>
          </p:cNvPr>
          <p:cNvCxnSpPr>
            <a:cxnSpLocks/>
          </p:cNvCxnSpPr>
          <p:nvPr/>
        </p:nvCxnSpPr>
        <p:spPr>
          <a:xfrm flipV="1">
            <a:off x="3382178" y="2474788"/>
            <a:ext cx="1754121" cy="119718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6DD50AA-D641-2BCF-C836-9E418684CF06}"/>
              </a:ext>
            </a:extLst>
          </p:cNvPr>
          <p:cNvCxnSpPr>
            <a:cxnSpLocks/>
          </p:cNvCxnSpPr>
          <p:nvPr/>
        </p:nvCxnSpPr>
        <p:spPr>
          <a:xfrm flipV="1">
            <a:off x="3403095" y="3755244"/>
            <a:ext cx="1754121" cy="34261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CB8AE69-C796-744E-D0EC-6FFF681F508D}"/>
              </a:ext>
            </a:extLst>
          </p:cNvPr>
          <p:cNvCxnSpPr>
            <a:cxnSpLocks/>
          </p:cNvCxnSpPr>
          <p:nvPr/>
        </p:nvCxnSpPr>
        <p:spPr>
          <a:xfrm>
            <a:off x="3388605" y="4490346"/>
            <a:ext cx="1768611" cy="59540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91C7FB-35F5-D93B-29B4-6E86620C35AC}"/>
              </a:ext>
            </a:extLst>
          </p:cNvPr>
          <p:cNvSpPr txBox="1"/>
          <p:nvPr/>
        </p:nvSpPr>
        <p:spPr>
          <a:xfrm>
            <a:off x="4230658" y="20372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Block 1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C67F7-E44D-981D-1F43-73A16F9A2BBE}"/>
              </a:ext>
            </a:extLst>
          </p:cNvPr>
          <p:cNvSpPr txBox="1"/>
          <p:nvPr/>
        </p:nvSpPr>
        <p:spPr>
          <a:xfrm>
            <a:off x="4262775" y="34815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Block 2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3491A-8461-717D-D0AA-DF5BBC95A9E5}"/>
              </a:ext>
            </a:extLst>
          </p:cNvPr>
          <p:cNvSpPr txBox="1"/>
          <p:nvPr/>
        </p:nvSpPr>
        <p:spPr>
          <a:xfrm>
            <a:off x="4259238" y="60970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Block K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87F7B-ED8A-6FAD-5BCF-650B0524B508}"/>
              </a:ext>
            </a:extLst>
          </p:cNvPr>
          <p:cNvSpPr txBox="1"/>
          <p:nvPr/>
        </p:nvSpPr>
        <p:spPr>
          <a:xfrm>
            <a:off x="4283867" y="462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Block 3</a:t>
            </a: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C42282F-D839-8836-4D84-0BD401104C8E}"/>
              </a:ext>
            </a:extLst>
          </p:cNvPr>
          <p:cNvSpPr/>
          <p:nvPr/>
        </p:nvSpPr>
        <p:spPr>
          <a:xfrm>
            <a:off x="10010776" y="2008680"/>
            <a:ext cx="1708400" cy="480491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Clustering Field</a:t>
            </a:r>
          </a:p>
        </p:txBody>
      </p:sp>
    </p:spTree>
    <p:extLst>
      <p:ext uri="{BB962C8B-B14F-4D97-AF65-F5344CB8AC3E}">
        <p14:creationId xmlns:p14="http://schemas.microsoft.com/office/powerpoint/2010/main" val="12573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Insertion and deletion is still a problem</a:t>
            </a:r>
          </a:p>
          <a:p>
            <a:pPr marL="1143000" lvl="1" indent="-457200"/>
            <a:r>
              <a:rPr lang="en-GB" dirty="0"/>
              <a:t>Data records are physically ordered</a:t>
            </a:r>
          </a:p>
          <a:p>
            <a:pPr marL="1143000" lvl="1" indent="-457200"/>
            <a:r>
              <a:rPr lang="en-GB" dirty="0"/>
              <a:t>Can </a:t>
            </a:r>
            <a:r>
              <a:rPr lang="en-GB" dirty="0">
                <a:solidFill>
                  <a:srgbClr val="FF0000"/>
                </a:solidFill>
              </a:rPr>
              <a:t>be simplified by reserving the whole block or cluster of </a:t>
            </a:r>
            <a:r>
              <a:rPr lang="en-GB" dirty="0"/>
              <a:t>contiguous blocks for each value of the clustering field</a:t>
            </a:r>
          </a:p>
          <a:p>
            <a:pPr marL="1143000" lvl="1" indent="-457200"/>
            <a:r>
              <a:rPr lang="en-GB" dirty="0"/>
              <a:t>All records with that value are placed in a block or block cluster reserved for it</a:t>
            </a:r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6451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index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377E3-BA6C-66A3-CB37-1211184B8412}"/>
              </a:ext>
            </a:extLst>
          </p:cNvPr>
          <p:cNvSpPr txBox="1"/>
          <p:nvPr/>
        </p:nvSpPr>
        <p:spPr>
          <a:xfrm>
            <a:off x="5157216" y="1639348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 Data File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7FEA67F-99E2-6B22-B864-CB00DD2D98DF}"/>
              </a:ext>
            </a:extLst>
          </p:cNvPr>
          <p:cNvGraphicFramePr>
            <a:graphicFrameLocks noGrp="1"/>
          </p:cNvGraphicFramePr>
          <p:nvPr/>
        </p:nvGraphicFramePr>
        <p:xfrm>
          <a:off x="5169350" y="1978783"/>
          <a:ext cx="6549104" cy="1532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80446228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28646232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53772256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35100819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Name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Contact_No</a:t>
                      </a:r>
                      <a:endParaRPr lang="en-US" sz="1500" dirty="0"/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DOB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Salary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59093856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01814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4011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700012"/>
                  </a:ext>
                </a:extLst>
              </a:tr>
              <a:tr h="30647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Next block pointer</a:t>
                      </a:r>
                    </a:p>
                  </a:txBody>
                  <a:tcPr marT="37785" marB="37785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35402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07F8FE-C98B-0CAA-DC7A-3B6B780E60F0}"/>
              </a:ext>
            </a:extLst>
          </p:cNvPr>
          <p:cNvGraphicFramePr>
            <a:graphicFrameLocks noGrp="1"/>
          </p:cNvGraphicFramePr>
          <p:nvPr/>
        </p:nvGraphicFramePr>
        <p:xfrm>
          <a:off x="5182205" y="3594447"/>
          <a:ext cx="6549104" cy="122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  <a:tr h="30647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Next block pointer</a:t>
                      </a:r>
                    </a:p>
                  </a:txBody>
                  <a:tcPr marT="37785" marB="37785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6501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8A84F9-D500-A9C8-B4EF-5CDB6CD44CA2}"/>
              </a:ext>
            </a:extLst>
          </p:cNvPr>
          <p:cNvGraphicFramePr>
            <a:graphicFrameLocks noGrp="1"/>
          </p:cNvGraphicFramePr>
          <p:nvPr/>
        </p:nvGraphicFramePr>
        <p:xfrm>
          <a:off x="5182205" y="4896507"/>
          <a:ext cx="6549104" cy="122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  <a:tr h="30647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Next block pointer</a:t>
                      </a:r>
                    </a:p>
                  </a:txBody>
                  <a:tcPr marT="37785" marB="37785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581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E8E770-C251-05D4-0521-3B16CEAFA030}"/>
              </a:ext>
            </a:extLst>
          </p:cNvPr>
          <p:cNvGraphicFramePr>
            <a:graphicFrameLocks noGrp="1"/>
          </p:cNvGraphicFramePr>
          <p:nvPr/>
        </p:nvGraphicFramePr>
        <p:xfrm>
          <a:off x="5169350" y="6205692"/>
          <a:ext cx="6549104" cy="61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60,000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60,000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</a:tbl>
          </a:graphicData>
        </a:graphic>
      </p:graphicFrame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F2C0425F-37DF-8D8D-E174-3FBA6113AAAC}"/>
              </a:ext>
            </a:extLst>
          </p:cNvPr>
          <p:cNvGraphicFramePr>
            <a:graphicFrameLocks noGrp="1"/>
          </p:cNvGraphicFramePr>
          <p:nvPr/>
        </p:nvGraphicFramePr>
        <p:xfrm>
          <a:off x="772883" y="2474788"/>
          <a:ext cx="3432366" cy="18226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3199">
                  <a:extLst>
                    <a:ext uri="{9D8B030D-6E8A-4147-A177-3AD203B41FA5}">
                      <a16:colId xmlns:a16="http://schemas.microsoft.com/office/drawing/2014/main" val="2276206319"/>
                    </a:ext>
                  </a:extLst>
                </a:gridCol>
                <a:gridCol w="1539167">
                  <a:extLst>
                    <a:ext uri="{9D8B030D-6E8A-4147-A177-3AD203B41FA5}">
                      <a16:colId xmlns:a16="http://schemas.microsoft.com/office/drawing/2014/main" val="3297454985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Clustering Field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47594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30,000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666412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40000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87255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r>
                        <a:rPr lang="en-US" dirty="0"/>
                        <a:t>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072389"/>
                  </a:ext>
                </a:extLst>
              </a:tr>
            </a:tbl>
          </a:graphicData>
        </a:graphic>
      </p:graphicFrame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1628122-7DCC-EFC8-82D9-FB4E28465B43}"/>
              </a:ext>
            </a:extLst>
          </p:cNvPr>
          <p:cNvCxnSpPr/>
          <p:nvPr/>
        </p:nvCxnSpPr>
        <p:spPr>
          <a:xfrm flipV="1">
            <a:off x="3382178" y="2474788"/>
            <a:ext cx="1754121" cy="79722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070F87E-9A74-87FF-278A-4F9D6728D8F5}"/>
              </a:ext>
            </a:extLst>
          </p:cNvPr>
          <p:cNvCxnSpPr>
            <a:cxnSpLocks/>
          </p:cNvCxnSpPr>
          <p:nvPr/>
        </p:nvCxnSpPr>
        <p:spPr>
          <a:xfrm>
            <a:off x="3382178" y="3671975"/>
            <a:ext cx="1775038" cy="8326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CB8AE69-C796-744E-D0EC-6FFF681F50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78598" y="4359141"/>
            <a:ext cx="2218480" cy="1738755"/>
          </a:xfrm>
          <a:prstGeom prst="curvedConnector3">
            <a:avLst>
              <a:gd name="adj1" fmla="val 10164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5649CC0-DFE9-3AAF-542D-791DB0D9EED4}"/>
              </a:ext>
            </a:extLst>
          </p:cNvPr>
          <p:cNvCxnSpPr>
            <a:cxnSpLocks/>
          </p:cNvCxnSpPr>
          <p:nvPr/>
        </p:nvCxnSpPr>
        <p:spPr>
          <a:xfrm rot="5400000">
            <a:off x="9794062" y="4666700"/>
            <a:ext cx="317520" cy="25155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CC713E-AFEB-085F-4AFD-69038DEB29D3}"/>
              </a:ext>
            </a:extLst>
          </p:cNvPr>
          <p:cNvSpPr/>
          <p:nvPr/>
        </p:nvSpPr>
        <p:spPr>
          <a:xfrm>
            <a:off x="10010776" y="2008680"/>
            <a:ext cx="1708400" cy="480491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Clustering Field</a:t>
            </a:r>
          </a:p>
        </p:txBody>
      </p:sp>
    </p:spTree>
    <p:extLst>
      <p:ext uri="{BB962C8B-B14F-4D97-AF65-F5344CB8AC3E}">
        <p14:creationId xmlns:p14="http://schemas.microsoft.com/office/powerpoint/2010/main" val="207411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0" y="2816923"/>
            <a:ext cx="11810081" cy="2305920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Secondary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827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 file can have at most one physical ordering field</a:t>
            </a:r>
          </a:p>
          <a:p>
            <a:pPr marL="1143000" lvl="1" indent="-457200"/>
            <a:r>
              <a:rPr lang="en-GB" dirty="0"/>
              <a:t>Thus there can be at most one primary index or one clustering index, </a:t>
            </a:r>
            <a:r>
              <a:rPr lang="en-GB" dirty="0">
                <a:solidFill>
                  <a:srgbClr val="C00000"/>
                </a:solidFill>
              </a:rPr>
              <a:t>but not both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 secondary index can be specified on any non-ordering field of a file</a:t>
            </a:r>
          </a:p>
          <a:p>
            <a:pPr marL="1143000" lvl="1" indent="-457200"/>
            <a:r>
              <a:rPr lang="en-GB" dirty="0"/>
              <a:t>A file can have multiple secondary indexes in addition to it’s primary access method (primary or clustering)</a:t>
            </a:r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A6D33-0165-33B5-1319-C8419CD1CBC1}"/>
              </a:ext>
            </a:extLst>
          </p:cNvPr>
          <p:cNvSpPr txBox="1"/>
          <p:nvPr/>
        </p:nvSpPr>
        <p:spPr>
          <a:xfrm>
            <a:off x="916557" y="535270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index_name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column2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1B7A7-80EC-8CCE-D4D4-D022DCBCE3DA}"/>
              </a:ext>
            </a:extLst>
          </p:cNvPr>
          <p:cNvSpPr txBox="1"/>
          <p:nvPr/>
        </p:nvSpPr>
        <p:spPr>
          <a:xfrm>
            <a:off x="5988888" y="5352703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index_name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column2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30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Such an index is an ordered file whose records are of fixed length</a:t>
            </a:r>
            <a:endParaRPr lang="en-GB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Each record has two fields</a:t>
            </a:r>
          </a:p>
          <a:p>
            <a:pPr marL="1143000" lvl="1" indent="-457200"/>
            <a:r>
              <a:rPr lang="en-GB" dirty="0"/>
              <a:t>First field is the same datatype as the non-ordering field which is to be the indexing field</a:t>
            </a:r>
          </a:p>
          <a:p>
            <a:pPr marL="1143000" lvl="1" indent="-457200"/>
            <a:r>
              <a:rPr lang="en-GB" dirty="0"/>
              <a:t>Second field is </a:t>
            </a:r>
            <a:r>
              <a:rPr lang="en-GB" dirty="0">
                <a:solidFill>
                  <a:srgbClr val="000000"/>
                </a:solidFill>
              </a:rPr>
              <a:t>either</a:t>
            </a:r>
            <a:r>
              <a:rPr lang="en-GB" dirty="0"/>
              <a:t> a block pointer or a record pointer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8041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a secondary index based on a </a:t>
            </a:r>
            <a:r>
              <a:rPr lang="en-GB" dirty="0">
                <a:solidFill>
                  <a:srgbClr val="C00000"/>
                </a:solidFill>
              </a:rPr>
              <a:t>secondary key (an element of the candidate key)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One index entry for each record in a data file which contains:</a:t>
            </a:r>
          </a:p>
          <a:p>
            <a:pPr marL="1143000" lvl="1" indent="-457200"/>
            <a:r>
              <a:rPr lang="en-GB" dirty="0"/>
              <a:t>Value of secondary key for the record</a:t>
            </a:r>
          </a:p>
          <a:p>
            <a:pPr marL="1143000" lvl="1" indent="-457200"/>
            <a:r>
              <a:rPr lang="en-GB" dirty="0"/>
              <a:t>Pointer to either the block in which the record is stored or to the record itself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Records not physically by values of secondary key ∴</a:t>
            </a:r>
          </a:p>
          <a:p>
            <a:pPr marL="1143000" lvl="1" indent="-457200"/>
            <a:r>
              <a:rPr lang="en-GB" dirty="0"/>
              <a:t>One index entry is created for each record in the data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Secondary index is ordered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indexes (key)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8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E4742-A7D3-C009-4D83-CD457397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6767-AF4E-77DB-51E2-12E42C06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file ‘logically’ partitioned into pages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78E55-D5EA-F0FD-BD67-1C1E19C5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22AF9-8488-4595-3E78-C738E6FE7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DB0639-72B5-74E3-F44F-4103A4250E8B}"/>
              </a:ext>
            </a:extLst>
          </p:cNvPr>
          <p:cNvSpPr/>
          <p:nvPr/>
        </p:nvSpPr>
        <p:spPr>
          <a:xfrm>
            <a:off x="983411" y="2717770"/>
            <a:ext cx="4718649" cy="3459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AB68B5-E6A0-C65B-60E0-7152E146D469}"/>
              </a:ext>
            </a:extLst>
          </p:cNvPr>
          <p:cNvSpPr/>
          <p:nvPr/>
        </p:nvSpPr>
        <p:spPr>
          <a:xfrm>
            <a:off x="1135812" y="2870170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CA001-C78B-6958-81F6-E2B233310C4B}"/>
              </a:ext>
            </a:extLst>
          </p:cNvPr>
          <p:cNvSpPr/>
          <p:nvPr/>
        </p:nvSpPr>
        <p:spPr>
          <a:xfrm>
            <a:off x="2694319" y="2870169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686A4-EFE8-FA28-608B-EAFE41AEBDA5}"/>
              </a:ext>
            </a:extLst>
          </p:cNvPr>
          <p:cNvSpPr/>
          <p:nvPr/>
        </p:nvSpPr>
        <p:spPr>
          <a:xfrm>
            <a:off x="4215441" y="2870169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9DA71E-31B5-6F60-2CEA-50E7D9D8F122}"/>
              </a:ext>
            </a:extLst>
          </p:cNvPr>
          <p:cNvSpPr/>
          <p:nvPr/>
        </p:nvSpPr>
        <p:spPr>
          <a:xfrm>
            <a:off x="1135812" y="3895334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700249-8A2C-E1BF-E98E-72477CA327CE}"/>
              </a:ext>
            </a:extLst>
          </p:cNvPr>
          <p:cNvSpPr/>
          <p:nvPr/>
        </p:nvSpPr>
        <p:spPr>
          <a:xfrm>
            <a:off x="2694319" y="3895333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DAC5AA-0BEE-11B7-11A9-87C23D4AD80B}"/>
              </a:ext>
            </a:extLst>
          </p:cNvPr>
          <p:cNvSpPr/>
          <p:nvPr/>
        </p:nvSpPr>
        <p:spPr>
          <a:xfrm>
            <a:off x="4215441" y="3895333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FB4BA-3E41-0E50-446D-0ADB7BBD5A58}"/>
              </a:ext>
            </a:extLst>
          </p:cNvPr>
          <p:cNvSpPr/>
          <p:nvPr/>
        </p:nvSpPr>
        <p:spPr>
          <a:xfrm>
            <a:off x="1135812" y="4949268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6FAF18-D40A-F4D2-6C79-CB03C8659692}"/>
              </a:ext>
            </a:extLst>
          </p:cNvPr>
          <p:cNvSpPr/>
          <p:nvPr/>
        </p:nvSpPr>
        <p:spPr>
          <a:xfrm>
            <a:off x="2694319" y="4949267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A1029F-29E2-A738-F784-62C94787AC94}"/>
              </a:ext>
            </a:extLst>
          </p:cNvPr>
          <p:cNvSpPr/>
          <p:nvPr/>
        </p:nvSpPr>
        <p:spPr>
          <a:xfrm>
            <a:off x="4215441" y="4949267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8" name="Picture 2" descr="Palworld Wallpapers - Wallpaper Cave">
            <a:extLst>
              <a:ext uri="{FF2B5EF4-FFF2-40B4-BE49-F238E27FC236}">
                <a16:creationId xmlns:a16="http://schemas.microsoft.com/office/drawing/2014/main" id="{D51A1063-BE9B-FB16-6F37-D852ACFCB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58" y="0"/>
            <a:ext cx="3910642" cy="219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50850B-895B-F0FC-8CD5-474E96E6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02" y="2884228"/>
            <a:ext cx="1237142" cy="7795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4C1D09-6DC9-5EF4-A034-63798137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09" y="2912996"/>
            <a:ext cx="1237142" cy="7795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F813FD-6D5D-9A49-8C17-B0AD770D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6" y="2916319"/>
            <a:ext cx="1237142" cy="77955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3310D0-7A1E-DFD9-3FD0-7ADB89C3D10D}"/>
              </a:ext>
            </a:extLst>
          </p:cNvPr>
          <p:cNvCxnSpPr/>
          <p:nvPr/>
        </p:nvCxnSpPr>
        <p:spPr>
          <a:xfrm flipV="1">
            <a:off x="4846607" y="2313991"/>
            <a:ext cx="1718095" cy="55617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A27F1C-1F01-F2DC-9980-5470044BDB90}"/>
              </a:ext>
            </a:extLst>
          </p:cNvPr>
          <p:cNvCxnSpPr>
            <a:cxnSpLocks/>
          </p:cNvCxnSpPr>
          <p:nvPr/>
        </p:nvCxnSpPr>
        <p:spPr>
          <a:xfrm>
            <a:off x="4846607" y="3692554"/>
            <a:ext cx="1703486" cy="238486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8262B70-F28C-6E6E-0FA0-3115D5A0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93" y="2310266"/>
            <a:ext cx="5981027" cy="37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6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index (key)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377E3-BA6C-66A3-CB37-1211184B8412}"/>
              </a:ext>
            </a:extLst>
          </p:cNvPr>
          <p:cNvSpPr txBox="1"/>
          <p:nvPr/>
        </p:nvSpPr>
        <p:spPr>
          <a:xfrm>
            <a:off x="5157216" y="1639348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 Data File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7FEA67F-99E2-6B22-B864-CB00DD2D98DF}"/>
              </a:ext>
            </a:extLst>
          </p:cNvPr>
          <p:cNvGraphicFramePr>
            <a:graphicFrameLocks noGrp="1"/>
          </p:cNvGraphicFramePr>
          <p:nvPr/>
        </p:nvGraphicFramePr>
        <p:xfrm>
          <a:off x="5169350" y="1978783"/>
          <a:ext cx="6549104" cy="122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80446228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28646232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53772256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35100819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Primary Key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Indexing Field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59093856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B050"/>
                          </a:solidFill>
                        </a:rPr>
                        <a:t>17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01814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4011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70001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07F8FE-C98B-0CAA-DC7A-3B6B780E60F0}"/>
              </a:ext>
            </a:extLst>
          </p:cNvPr>
          <p:cNvGraphicFramePr>
            <a:graphicFrameLocks noGrp="1"/>
          </p:cNvGraphicFramePr>
          <p:nvPr/>
        </p:nvGraphicFramePr>
        <p:xfrm>
          <a:off x="5182205" y="3594447"/>
          <a:ext cx="6549104" cy="919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8A84F9-D500-A9C8-B4EF-5CDB6CD44CA2}"/>
              </a:ext>
            </a:extLst>
          </p:cNvPr>
          <p:cNvGraphicFramePr>
            <a:graphicFrameLocks noGrp="1"/>
          </p:cNvGraphicFramePr>
          <p:nvPr/>
        </p:nvGraphicFramePr>
        <p:xfrm>
          <a:off x="5182205" y="4896507"/>
          <a:ext cx="6549104" cy="919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16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E8E770-C251-05D4-0521-3B16CEAFA030}"/>
              </a:ext>
            </a:extLst>
          </p:cNvPr>
          <p:cNvGraphicFramePr>
            <a:graphicFrameLocks noGrp="1"/>
          </p:cNvGraphicFramePr>
          <p:nvPr/>
        </p:nvGraphicFramePr>
        <p:xfrm>
          <a:off x="5169350" y="6205692"/>
          <a:ext cx="6549104" cy="61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</a:tbl>
          </a:graphicData>
        </a:graphic>
      </p:graphicFrame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F2C0425F-37DF-8D8D-E174-3FBA6113AAAC}"/>
              </a:ext>
            </a:extLst>
          </p:cNvPr>
          <p:cNvGraphicFramePr>
            <a:graphicFrameLocks noGrp="1"/>
          </p:cNvGraphicFramePr>
          <p:nvPr/>
        </p:nvGraphicFramePr>
        <p:xfrm>
          <a:off x="772883" y="2153194"/>
          <a:ext cx="2576244" cy="3753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0985">
                  <a:extLst>
                    <a:ext uri="{9D8B030D-6E8A-4147-A177-3AD203B41FA5}">
                      <a16:colId xmlns:a16="http://schemas.microsoft.com/office/drawing/2014/main" val="2276206319"/>
                    </a:ext>
                  </a:extLst>
                </a:gridCol>
                <a:gridCol w="1155259">
                  <a:extLst>
                    <a:ext uri="{9D8B030D-6E8A-4147-A177-3AD203B41FA5}">
                      <a16:colId xmlns:a16="http://schemas.microsoft.com/office/drawing/2014/main" val="3297454985"/>
                    </a:ext>
                  </a:extLst>
                </a:gridCol>
              </a:tblGrid>
              <a:tr h="480902">
                <a:tc>
                  <a:txBody>
                    <a:bodyPr/>
                    <a:lstStyle/>
                    <a:p>
                      <a:r>
                        <a:rPr lang="en-US" sz="1400" dirty="0"/>
                        <a:t>Index Field Value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Block Pointer</a:t>
                      </a:r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856147594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384666412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04887255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565072389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354650558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452818758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3536345412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740330143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17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625309108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29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4250133750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41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480200370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721793131"/>
                  </a:ext>
                </a:extLst>
              </a:tr>
            </a:tbl>
          </a:graphicData>
        </a:graphic>
      </p:graphicFrame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593E9A8-AAB7-44CF-23F4-B2C9FBC8A0B1}"/>
              </a:ext>
            </a:extLst>
          </p:cNvPr>
          <p:cNvCxnSpPr>
            <a:cxnSpLocks/>
          </p:cNvCxnSpPr>
          <p:nvPr/>
        </p:nvCxnSpPr>
        <p:spPr>
          <a:xfrm flipV="1">
            <a:off x="2743200" y="2450592"/>
            <a:ext cx="2414016" cy="65836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6CA1F35-AFDA-2630-E6E1-76BFD6475E3B}"/>
              </a:ext>
            </a:extLst>
          </p:cNvPr>
          <p:cNvCxnSpPr>
            <a:cxnSpLocks/>
          </p:cNvCxnSpPr>
          <p:nvPr/>
        </p:nvCxnSpPr>
        <p:spPr>
          <a:xfrm flipV="1">
            <a:off x="2772340" y="2461855"/>
            <a:ext cx="2384876" cy="891637"/>
          </a:xfrm>
          <a:prstGeom prst="curvedConnector3">
            <a:avLst>
              <a:gd name="adj1" fmla="val 5562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C4D8B1D-C3A9-44CC-24C2-652EC1BA8494}"/>
              </a:ext>
            </a:extLst>
          </p:cNvPr>
          <p:cNvCxnSpPr>
            <a:cxnSpLocks/>
          </p:cNvCxnSpPr>
          <p:nvPr/>
        </p:nvCxnSpPr>
        <p:spPr>
          <a:xfrm>
            <a:off x="2772340" y="3666428"/>
            <a:ext cx="2409865" cy="130063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F128E390-13FD-7103-59EA-37C139736677}"/>
              </a:ext>
            </a:extLst>
          </p:cNvPr>
          <p:cNvCxnSpPr>
            <a:cxnSpLocks/>
          </p:cNvCxnSpPr>
          <p:nvPr/>
        </p:nvCxnSpPr>
        <p:spPr>
          <a:xfrm>
            <a:off x="2782759" y="4029730"/>
            <a:ext cx="2374459" cy="23524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BDE1EFC-A947-A28B-FB3E-6B54C43CB7E1}"/>
              </a:ext>
            </a:extLst>
          </p:cNvPr>
          <p:cNvCxnSpPr>
            <a:cxnSpLocks/>
          </p:cNvCxnSpPr>
          <p:nvPr/>
        </p:nvCxnSpPr>
        <p:spPr>
          <a:xfrm>
            <a:off x="2782759" y="4290028"/>
            <a:ext cx="2374457" cy="2092106"/>
          </a:xfrm>
          <a:prstGeom prst="curvedConnector3">
            <a:avLst>
              <a:gd name="adj1" fmla="val 43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6FA8481-8A52-29D3-B534-BEC3175006A1}"/>
              </a:ext>
            </a:extLst>
          </p:cNvPr>
          <p:cNvCxnSpPr>
            <a:cxnSpLocks/>
          </p:cNvCxnSpPr>
          <p:nvPr/>
        </p:nvCxnSpPr>
        <p:spPr>
          <a:xfrm>
            <a:off x="2793176" y="4572026"/>
            <a:ext cx="2364040" cy="40358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D312A51-B2FA-B9C6-C046-C49019FCFC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63932" y="2491098"/>
            <a:ext cx="2422529" cy="2364040"/>
          </a:xfrm>
          <a:prstGeom prst="curvedConnector3">
            <a:avLst>
              <a:gd name="adj1" fmla="val 9076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6C36F75-CEAA-5EBE-353D-BD4F64E778F5}"/>
              </a:ext>
            </a:extLst>
          </p:cNvPr>
          <p:cNvCxnSpPr>
            <a:cxnSpLocks/>
          </p:cNvCxnSpPr>
          <p:nvPr/>
        </p:nvCxnSpPr>
        <p:spPr>
          <a:xfrm flipV="1">
            <a:off x="2782759" y="3781564"/>
            <a:ext cx="2374457" cy="1359414"/>
          </a:xfrm>
          <a:prstGeom prst="curvedConnector3">
            <a:avLst>
              <a:gd name="adj1" fmla="val 4281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FD1ABFD-B03D-3BDE-7DC9-724BC8C8C1E9}"/>
              </a:ext>
            </a:extLst>
          </p:cNvPr>
          <p:cNvCxnSpPr>
            <a:cxnSpLocks/>
          </p:cNvCxnSpPr>
          <p:nvPr/>
        </p:nvCxnSpPr>
        <p:spPr>
          <a:xfrm flipV="1">
            <a:off x="2793176" y="4975613"/>
            <a:ext cx="2364040" cy="49469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7244CA6F-E85B-2C0A-A940-CE49DFADCF72}"/>
              </a:ext>
            </a:extLst>
          </p:cNvPr>
          <p:cNvCxnSpPr>
            <a:cxnSpLocks/>
          </p:cNvCxnSpPr>
          <p:nvPr/>
        </p:nvCxnSpPr>
        <p:spPr>
          <a:xfrm flipV="1">
            <a:off x="2772340" y="3781562"/>
            <a:ext cx="2384876" cy="194065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1628122-7DCC-EFC8-82D9-FB4E28465B43}"/>
              </a:ext>
            </a:extLst>
          </p:cNvPr>
          <p:cNvCxnSpPr>
            <a:cxnSpLocks/>
          </p:cNvCxnSpPr>
          <p:nvPr/>
        </p:nvCxnSpPr>
        <p:spPr>
          <a:xfrm>
            <a:off x="2743200" y="2816772"/>
            <a:ext cx="2414016" cy="96695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8448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Because search field is a key, there will be one index entry per record</a:t>
            </a:r>
            <a:endParaRPr lang="en-GB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Usually needs more storage and longer search time than primary indexes because of it’s large number of entries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Offers significant improvement in search time for an arbitrary record</a:t>
            </a:r>
          </a:p>
          <a:p>
            <a:pPr marL="1143000" lvl="1" indent="-457200"/>
            <a:r>
              <a:rPr lang="en-GB" dirty="0"/>
              <a:t>We would need to do a linear search on data file if secondary index did not exist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indexes (key)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8990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Creating a secondary index on a </a:t>
            </a:r>
            <a:r>
              <a:rPr lang="en-GB" dirty="0">
                <a:solidFill>
                  <a:srgbClr val="C00000"/>
                </a:solidFill>
              </a:rPr>
              <a:t>non-key</a:t>
            </a:r>
            <a:r>
              <a:rPr lang="en-GB" dirty="0"/>
              <a:t> field</a:t>
            </a:r>
            <a:endParaRPr lang="en-GB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Solution one:</a:t>
            </a:r>
          </a:p>
          <a:p>
            <a:pPr marL="1143000" lvl="1" indent="-457200"/>
            <a:r>
              <a:rPr lang="en-GB" dirty="0"/>
              <a:t>Include several entries with same value for indexing field</a:t>
            </a:r>
          </a:p>
          <a:p>
            <a:pPr marL="1600200" lvl="2" indent="-457200"/>
            <a:r>
              <a:rPr lang="en-GB" dirty="0"/>
              <a:t>Same as implementation for secondary index based on secondary key</a:t>
            </a:r>
          </a:p>
          <a:p>
            <a:pPr marL="1600200" lvl="2" indent="-457200"/>
            <a:r>
              <a:rPr lang="en-GB" dirty="0"/>
              <a:t>One entry per record in file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indexes (non-key)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0048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index (none-key) example</a:t>
            </a:r>
            <a:br>
              <a:rPr lang="en-GB" dirty="0"/>
            </a:br>
            <a:r>
              <a:rPr lang="en-GB" dirty="0"/>
              <a:t>- solution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377E3-BA6C-66A3-CB37-1211184B8412}"/>
              </a:ext>
            </a:extLst>
          </p:cNvPr>
          <p:cNvSpPr txBox="1"/>
          <p:nvPr/>
        </p:nvSpPr>
        <p:spPr>
          <a:xfrm>
            <a:off x="5157216" y="1639348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 Data File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7FEA67F-99E2-6B22-B864-CB00DD2D98DF}"/>
              </a:ext>
            </a:extLst>
          </p:cNvPr>
          <p:cNvGraphicFramePr>
            <a:graphicFrameLocks noGrp="1"/>
          </p:cNvGraphicFramePr>
          <p:nvPr/>
        </p:nvGraphicFramePr>
        <p:xfrm>
          <a:off x="5169350" y="1978783"/>
          <a:ext cx="6549104" cy="122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80446228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28646232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53772256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35100819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Primary Key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Indexing Field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59093856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B050"/>
                          </a:solidFill>
                        </a:rPr>
                        <a:t>16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01814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4011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70001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07F8FE-C98B-0CAA-DC7A-3B6B780E60F0}"/>
              </a:ext>
            </a:extLst>
          </p:cNvPr>
          <p:cNvGraphicFramePr>
            <a:graphicFrameLocks noGrp="1"/>
          </p:cNvGraphicFramePr>
          <p:nvPr/>
        </p:nvGraphicFramePr>
        <p:xfrm>
          <a:off x="5182205" y="3594447"/>
          <a:ext cx="6549104" cy="919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70C0"/>
                          </a:solidFill>
                        </a:rPr>
                        <a:t>41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8A84F9-D500-A9C8-B4EF-5CDB6CD44CA2}"/>
              </a:ext>
            </a:extLst>
          </p:cNvPr>
          <p:cNvGraphicFramePr>
            <a:graphicFrameLocks noGrp="1"/>
          </p:cNvGraphicFramePr>
          <p:nvPr/>
        </p:nvGraphicFramePr>
        <p:xfrm>
          <a:off x="5182205" y="4896507"/>
          <a:ext cx="6549104" cy="919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B050"/>
                          </a:solidFill>
                        </a:rPr>
                        <a:t>16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70C0"/>
                          </a:solidFill>
                        </a:rPr>
                        <a:t>41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E8E770-C251-05D4-0521-3B16CEAFA030}"/>
              </a:ext>
            </a:extLst>
          </p:cNvPr>
          <p:cNvGraphicFramePr>
            <a:graphicFrameLocks noGrp="1"/>
          </p:cNvGraphicFramePr>
          <p:nvPr/>
        </p:nvGraphicFramePr>
        <p:xfrm>
          <a:off x="5169350" y="6205692"/>
          <a:ext cx="6549104" cy="61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</a:tbl>
          </a:graphicData>
        </a:graphic>
      </p:graphicFrame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F2C0425F-37DF-8D8D-E174-3FBA6113AAAC}"/>
              </a:ext>
            </a:extLst>
          </p:cNvPr>
          <p:cNvGraphicFramePr>
            <a:graphicFrameLocks noGrp="1"/>
          </p:cNvGraphicFramePr>
          <p:nvPr/>
        </p:nvGraphicFramePr>
        <p:xfrm>
          <a:off x="772883" y="2153194"/>
          <a:ext cx="2576244" cy="3753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0985">
                  <a:extLst>
                    <a:ext uri="{9D8B030D-6E8A-4147-A177-3AD203B41FA5}">
                      <a16:colId xmlns:a16="http://schemas.microsoft.com/office/drawing/2014/main" val="2276206319"/>
                    </a:ext>
                  </a:extLst>
                </a:gridCol>
                <a:gridCol w="1155259">
                  <a:extLst>
                    <a:ext uri="{9D8B030D-6E8A-4147-A177-3AD203B41FA5}">
                      <a16:colId xmlns:a16="http://schemas.microsoft.com/office/drawing/2014/main" val="3297454985"/>
                    </a:ext>
                  </a:extLst>
                </a:gridCol>
              </a:tblGrid>
              <a:tr h="480902">
                <a:tc>
                  <a:txBody>
                    <a:bodyPr/>
                    <a:lstStyle/>
                    <a:p>
                      <a:r>
                        <a:rPr lang="en-US" sz="1400" dirty="0"/>
                        <a:t>Index Field Value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Block Pointer</a:t>
                      </a:r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856147594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384666412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04887255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565072389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354650558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452818758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3536345412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740330143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625309108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41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4250133750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41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480200370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721793131"/>
                  </a:ext>
                </a:extLst>
              </a:tr>
            </a:tbl>
          </a:graphicData>
        </a:graphic>
      </p:graphicFrame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593E9A8-AAB7-44CF-23F4-B2C9FBC8A0B1}"/>
              </a:ext>
            </a:extLst>
          </p:cNvPr>
          <p:cNvCxnSpPr>
            <a:cxnSpLocks/>
          </p:cNvCxnSpPr>
          <p:nvPr/>
        </p:nvCxnSpPr>
        <p:spPr>
          <a:xfrm flipV="1">
            <a:off x="2743200" y="2450592"/>
            <a:ext cx="2414016" cy="65836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6CA1F35-AFDA-2630-E6E1-76BFD6475E3B}"/>
              </a:ext>
            </a:extLst>
          </p:cNvPr>
          <p:cNvCxnSpPr>
            <a:cxnSpLocks/>
          </p:cNvCxnSpPr>
          <p:nvPr/>
        </p:nvCxnSpPr>
        <p:spPr>
          <a:xfrm flipV="1">
            <a:off x="2772340" y="2461855"/>
            <a:ext cx="2384876" cy="891637"/>
          </a:xfrm>
          <a:prstGeom prst="curvedConnector3">
            <a:avLst>
              <a:gd name="adj1" fmla="val 5562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C4D8B1D-C3A9-44CC-24C2-652EC1BA8494}"/>
              </a:ext>
            </a:extLst>
          </p:cNvPr>
          <p:cNvCxnSpPr>
            <a:cxnSpLocks/>
          </p:cNvCxnSpPr>
          <p:nvPr/>
        </p:nvCxnSpPr>
        <p:spPr>
          <a:xfrm>
            <a:off x="2772340" y="3666428"/>
            <a:ext cx="2409865" cy="130063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D312A51-B2FA-B9C6-C046-C49019FCFC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63932" y="2491098"/>
            <a:ext cx="2422529" cy="2364040"/>
          </a:xfrm>
          <a:prstGeom prst="curvedConnector3">
            <a:avLst>
              <a:gd name="adj1" fmla="val 9076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6C36F75-CEAA-5EBE-353D-BD4F64E778F5}"/>
              </a:ext>
            </a:extLst>
          </p:cNvPr>
          <p:cNvCxnSpPr>
            <a:cxnSpLocks/>
          </p:cNvCxnSpPr>
          <p:nvPr/>
        </p:nvCxnSpPr>
        <p:spPr>
          <a:xfrm flipV="1">
            <a:off x="2782759" y="3781564"/>
            <a:ext cx="2374457" cy="1359414"/>
          </a:xfrm>
          <a:prstGeom prst="curvedConnector3">
            <a:avLst>
              <a:gd name="adj1" fmla="val 4281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FD1ABFD-B03D-3BDE-7DC9-724BC8C8C1E9}"/>
              </a:ext>
            </a:extLst>
          </p:cNvPr>
          <p:cNvCxnSpPr>
            <a:cxnSpLocks/>
          </p:cNvCxnSpPr>
          <p:nvPr/>
        </p:nvCxnSpPr>
        <p:spPr>
          <a:xfrm flipV="1">
            <a:off x="2793176" y="4975613"/>
            <a:ext cx="2364040" cy="49469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1628122-7DCC-EFC8-82D9-FB4E28465B43}"/>
              </a:ext>
            </a:extLst>
          </p:cNvPr>
          <p:cNvCxnSpPr>
            <a:cxnSpLocks/>
          </p:cNvCxnSpPr>
          <p:nvPr/>
        </p:nvCxnSpPr>
        <p:spPr>
          <a:xfrm>
            <a:off x="2743200" y="2816772"/>
            <a:ext cx="2414016" cy="96695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33">
            <a:extLst>
              <a:ext uri="{FF2B5EF4-FFF2-40B4-BE49-F238E27FC236}">
                <a16:creationId xmlns:a16="http://schemas.microsoft.com/office/drawing/2014/main" id="{07A5392A-FB22-1B1A-4F38-93EE26F9F975}"/>
              </a:ext>
            </a:extLst>
          </p:cNvPr>
          <p:cNvCxnSpPr>
            <a:cxnSpLocks/>
          </p:cNvCxnSpPr>
          <p:nvPr/>
        </p:nvCxnSpPr>
        <p:spPr>
          <a:xfrm>
            <a:off x="2881223" y="4589253"/>
            <a:ext cx="2275993" cy="3863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67343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Solution two: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Have variable length records for index entries</a:t>
            </a:r>
          </a:p>
          <a:p>
            <a:pPr marL="1143000" lvl="1" indent="-457200"/>
            <a:r>
              <a:rPr lang="en-GB" dirty="0"/>
              <a:t>Keep list of pointers in index entry for each value of indexing field</a:t>
            </a:r>
          </a:p>
          <a:p>
            <a:pPr marL="1143000" lvl="1" indent="-457200"/>
            <a:r>
              <a:rPr lang="en-GB" dirty="0"/>
              <a:t>One pointer to each block that contains a record to each block that contains a record with indexing field value</a:t>
            </a:r>
          </a:p>
          <a:p>
            <a:pPr marL="1143000" lvl="1" indent="-457200"/>
            <a:r>
              <a:rPr lang="en-GB" dirty="0"/>
              <a:t>Can have an extra level of indirection to handle multiple pointers and keep index file records fixed-length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indexes (non-key)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7501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index (none-key) example</a:t>
            </a:r>
            <a:br>
              <a:rPr lang="en-GB" dirty="0"/>
            </a:br>
            <a:r>
              <a:rPr lang="en-GB" dirty="0"/>
              <a:t>- solution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377E3-BA6C-66A3-CB37-1211184B8412}"/>
              </a:ext>
            </a:extLst>
          </p:cNvPr>
          <p:cNvSpPr txBox="1"/>
          <p:nvPr/>
        </p:nvSpPr>
        <p:spPr>
          <a:xfrm>
            <a:off x="6471410" y="1602772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 Data File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7FEA67F-99E2-6B22-B864-CB00DD2D98DF}"/>
              </a:ext>
            </a:extLst>
          </p:cNvPr>
          <p:cNvGraphicFramePr>
            <a:graphicFrameLocks noGrp="1"/>
          </p:cNvGraphicFramePr>
          <p:nvPr/>
        </p:nvGraphicFramePr>
        <p:xfrm>
          <a:off x="6483544" y="1942207"/>
          <a:ext cx="4911828" cy="122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80446228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53772256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35100819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Primary Key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Indexing Field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59093856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01814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50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4011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70001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07F8FE-C98B-0CAA-DC7A-3B6B780E60F0}"/>
              </a:ext>
            </a:extLst>
          </p:cNvPr>
          <p:cNvGraphicFramePr>
            <a:graphicFrameLocks noGrp="1"/>
          </p:cNvGraphicFramePr>
          <p:nvPr/>
        </p:nvGraphicFramePr>
        <p:xfrm>
          <a:off x="6496399" y="3557871"/>
          <a:ext cx="4911828" cy="919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7030A0"/>
                          </a:solidFill>
                        </a:rPr>
                        <a:t>3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8A84F9-D500-A9C8-B4EF-5CDB6CD44CA2}"/>
              </a:ext>
            </a:extLst>
          </p:cNvPr>
          <p:cNvGraphicFramePr>
            <a:graphicFrameLocks noGrp="1"/>
          </p:cNvGraphicFramePr>
          <p:nvPr/>
        </p:nvGraphicFramePr>
        <p:xfrm>
          <a:off x="6496399" y="4859931"/>
          <a:ext cx="4911828" cy="919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rgbClr val="00B05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7030A0"/>
                          </a:solidFill>
                        </a:rPr>
                        <a:t>3</a:t>
                      </a:r>
                    </a:p>
                  </a:txBody>
                  <a:tcPr marT="37785" marB="3778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</a:tbl>
          </a:graphicData>
        </a:graphic>
      </p:graphicFrame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F2C0425F-37DF-8D8D-E174-3FBA6113AAAC}"/>
              </a:ext>
            </a:extLst>
          </p:cNvPr>
          <p:cNvGraphicFramePr>
            <a:graphicFrameLocks noGrp="1"/>
          </p:cNvGraphicFramePr>
          <p:nvPr/>
        </p:nvGraphicFramePr>
        <p:xfrm>
          <a:off x="783773" y="2026298"/>
          <a:ext cx="1983623" cy="3753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2794">
                  <a:extLst>
                    <a:ext uri="{9D8B030D-6E8A-4147-A177-3AD203B41FA5}">
                      <a16:colId xmlns:a16="http://schemas.microsoft.com/office/drawing/2014/main" val="2276206319"/>
                    </a:ext>
                  </a:extLst>
                </a:gridCol>
                <a:gridCol w="990829">
                  <a:extLst>
                    <a:ext uri="{9D8B030D-6E8A-4147-A177-3AD203B41FA5}">
                      <a16:colId xmlns:a16="http://schemas.microsoft.com/office/drawing/2014/main" val="3297454985"/>
                    </a:ext>
                  </a:extLst>
                </a:gridCol>
              </a:tblGrid>
              <a:tr h="480902">
                <a:tc>
                  <a:txBody>
                    <a:bodyPr/>
                    <a:lstStyle/>
                    <a:p>
                      <a:r>
                        <a:rPr lang="en-US" sz="1400" dirty="0"/>
                        <a:t>Index Field Value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Block Pointer</a:t>
                      </a:r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856147594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384666412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04887255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565072389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354650558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452818758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3536345412"/>
                  </a:ext>
                </a:extLst>
              </a:tr>
              <a:tr h="1184600">
                <a:tc grid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1740330143"/>
                  </a:ext>
                </a:extLst>
              </a:tr>
              <a:tr h="296150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 marT="34350" marB="3435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350" marB="34350"/>
                </a:tc>
                <a:extLst>
                  <a:ext uri="{0D108BD9-81ED-4DB2-BD59-A6C34878D82A}">
                    <a16:rowId xmlns:a16="http://schemas.microsoft.com/office/drawing/2014/main" val="2721793131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3424C2-A1B1-AEA9-EFFB-D2C35719D4FB}"/>
              </a:ext>
            </a:extLst>
          </p:cNvPr>
          <p:cNvCxnSpPr/>
          <p:nvPr/>
        </p:nvCxnSpPr>
        <p:spPr>
          <a:xfrm>
            <a:off x="1767840" y="4477308"/>
            <a:ext cx="0" cy="7408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781D77-5D7F-614F-1A13-4D84AA4F34E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952313" y="3152283"/>
            <a:ext cx="0" cy="405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0C9D5D-86D7-C89B-51E1-900B8A2D3AF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8952313" y="4477308"/>
            <a:ext cx="0" cy="3826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562D1FF4-153D-1FB4-270E-B9767B13B7B8}"/>
              </a:ext>
            </a:extLst>
          </p:cNvPr>
          <p:cNvGraphicFramePr>
            <a:graphicFrameLocks noGrp="1"/>
          </p:cNvGraphicFramePr>
          <p:nvPr/>
        </p:nvGraphicFramePr>
        <p:xfrm>
          <a:off x="3842081" y="2555165"/>
          <a:ext cx="134518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394">
                  <a:extLst>
                    <a:ext uri="{9D8B030D-6E8A-4147-A177-3AD203B41FA5}">
                      <a16:colId xmlns:a16="http://schemas.microsoft.com/office/drawing/2014/main" val="2028130465"/>
                    </a:ext>
                  </a:extLst>
                </a:gridCol>
                <a:gridCol w="448394">
                  <a:extLst>
                    <a:ext uri="{9D8B030D-6E8A-4147-A177-3AD203B41FA5}">
                      <a16:colId xmlns:a16="http://schemas.microsoft.com/office/drawing/2014/main" val="239279658"/>
                    </a:ext>
                  </a:extLst>
                </a:gridCol>
                <a:gridCol w="448394">
                  <a:extLst>
                    <a:ext uri="{9D8B030D-6E8A-4147-A177-3AD203B41FA5}">
                      <a16:colId xmlns:a16="http://schemas.microsoft.com/office/drawing/2014/main" val="3215389296"/>
                    </a:ext>
                  </a:extLst>
                </a:gridCol>
              </a:tblGrid>
              <a:tr h="327971">
                <a:tc>
                  <a:txBody>
                    <a:bodyPr/>
                    <a:lstStyle/>
                    <a:p>
                      <a:r>
                        <a:rPr lang="en-US" dirty="0"/>
                        <a:t>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34503"/>
                  </a:ext>
                </a:extLst>
              </a:tr>
              <a:tr h="327971">
                <a:tc gridSpan="3"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7943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5041290-4E08-329E-E40B-B13F42F07043}"/>
              </a:ext>
            </a:extLst>
          </p:cNvPr>
          <p:cNvSpPr txBox="1"/>
          <p:nvPr/>
        </p:nvSpPr>
        <p:spPr>
          <a:xfrm>
            <a:off x="3378765" y="1714637"/>
            <a:ext cx="25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Blocks of record pointers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FFDDACE2-9585-75DA-8A49-EE1FA9A619C8}"/>
              </a:ext>
            </a:extLst>
          </p:cNvPr>
          <p:cNvCxnSpPr>
            <a:cxnSpLocks/>
          </p:cNvCxnSpPr>
          <p:nvPr/>
        </p:nvCxnSpPr>
        <p:spPr>
          <a:xfrm>
            <a:off x="2231136" y="2648090"/>
            <a:ext cx="1610945" cy="131686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3FC24908-93CC-3418-0EC4-6B0739FD519D}"/>
              </a:ext>
            </a:extLst>
          </p:cNvPr>
          <p:cNvCxnSpPr>
            <a:cxnSpLocks/>
          </p:cNvCxnSpPr>
          <p:nvPr/>
        </p:nvCxnSpPr>
        <p:spPr>
          <a:xfrm flipV="1">
            <a:off x="4063677" y="2377440"/>
            <a:ext cx="2407733" cy="402336"/>
          </a:xfrm>
          <a:prstGeom prst="curvedConnector3">
            <a:avLst>
              <a:gd name="adj1" fmla="val 88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24">
            <a:extLst>
              <a:ext uri="{FF2B5EF4-FFF2-40B4-BE49-F238E27FC236}">
                <a16:creationId xmlns:a16="http://schemas.microsoft.com/office/drawing/2014/main" id="{993924CC-2B6B-15D3-C9C2-3069B0CD0655}"/>
              </a:ext>
            </a:extLst>
          </p:cNvPr>
          <p:cNvGraphicFramePr>
            <a:graphicFrameLocks noGrp="1"/>
          </p:cNvGraphicFramePr>
          <p:nvPr/>
        </p:nvGraphicFramePr>
        <p:xfrm>
          <a:off x="3863961" y="4166726"/>
          <a:ext cx="134518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394">
                  <a:extLst>
                    <a:ext uri="{9D8B030D-6E8A-4147-A177-3AD203B41FA5}">
                      <a16:colId xmlns:a16="http://schemas.microsoft.com/office/drawing/2014/main" val="2028130465"/>
                    </a:ext>
                  </a:extLst>
                </a:gridCol>
                <a:gridCol w="448394">
                  <a:extLst>
                    <a:ext uri="{9D8B030D-6E8A-4147-A177-3AD203B41FA5}">
                      <a16:colId xmlns:a16="http://schemas.microsoft.com/office/drawing/2014/main" val="239279658"/>
                    </a:ext>
                  </a:extLst>
                </a:gridCol>
                <a:gridCol w="448394">
                  <a:extLst>
                    <a:ext uri="{9D8B030D-6E8A-4147-A177-3AD203B41FA5}">
                      <a16:colId xmlns:a16="http://schemas.microsoft.com/office/drawing/2014/main" val="3215389296"/>
                    </a:ext>
                  </a:extLst>
                </a:gridCol>
              </a:tblGrid>
              <a:tr h="327971">
                <a:tc>
                  <a:txBody>
                    <a:bodyPr/>
                    <a:lstStyle/>
                    <a:p>
                      <a:r>
                        <a:rPr lang="en-US" dirty="0"/>
                        <a:t>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34503"/>
                  </a:ext>
                </a:extLst>
              </a:tr>
              <a:tr h="327971">
                <a:tc gridSpan="3"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79439"/>
                  </a:ext>
                </a:extLst>
              </a:tr>
            </a:tbl>
          </a:graphicData>
        </a:graphic>
      </p:graphicFrame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144B198-3D53-CCF8-D3E8-CC3657B18270}"/>
              </a:ext>
            </a:extLst>
          </p:cNvPr>
          <p:cNvCxnSpPr>
            <a:cxnSpLocks/>
          </p:cNvCxnSpPr>
          <p:nvPr/>
        </p:nvCxnSpPr>
        <p:spPr>
          <a:xfrm>
            <a:off x="4514672" y="2761390"/>
            <a:ext cx="1979843" cy="220122"/>
          </a:xfrm>
          <a:prstGeom prst="curvedConnector3">
            <a:avLst>
              <a:gd name="adj1" fmla="val -78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7767615A-0AAF-1163-7EFD-E9249E931A14}"/>
              </a:ext>
            </a:extLst>
          </p:cNvPr>
          <p:cNvCxnSpPr>
            <a:cxnSpLocks/>
          </p:cNvCxnSpPr>
          <p:nvPr/>
        </p:nvCxnSpPr>
        <p:spPr>
          <a:xfrm>
            <a:off x="4947307" y="2753871"/>
            <a:ext cx="1559342" cy="1525233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C5112CE1-2A68-1AD1-AF79-699C1A07ADD7}"/>
              </a:ext>
            </a:extLst>
          </p:cNvPr>
          <p:cNvCxnSpPr>
            <a:cxnSpLocks/>
          </p:cNvCxnSpPr>
          <p:nvPr/>
        </p:nvCxnSpPr>
        <p:spPr>
          <a:xfrm>
            <a:off x="2286557" y="3276749"/>
            <a:ext cx="1586065" cy="1002355"/>
          </a:xfrm>
          <a:prstGeom prst="curved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CEB198B7-9095-9DDE-C85A-2849A432D22F}"/>
              </a:ext>
            </a:extLst>
          </p:cNvPr>
          <p:cNvCxnSpPr>
            <a:cxnSpLocks/>
          </p:cNvCxnSpPr>
          <p:nvPr/>
        </p:nvCxnSpPr>
        <p:spPr>
          <a:xfrm flipV="1">
            <a:off x="4063677" y="3757881"/>
            <a:ext cx="2430838" cy="608788"/>
          </a:xfrm>
          <a:prstGeom prst="curvedConnector3">
            <a:avLst>
              <a:gd name="adj1" fmla="val 6365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FE3DAAB4-5241-9E85-1AAF-99998A5711F1}"/>
              </a:ext>
            </a:extLst>
          </p:cNvPr>
          <p:cNvCxnSpPr>
            <a:cxnSpLocks/>
          </p:cNvCxnSpPr>
          <p:nvPr/>
        </p:nvCxnSpPr>
        <p:spPr>
          <a:xfrm>
            <a:off x="4536057" y="4366669"/>
            <a:ext cx="1970592" cy="1266035"/>
          </a:xfrm>
          <a:prstGeom prst="curved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2653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0" y="2816923"/>
            <a:ext cx="11810081" cy="2305920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Multi-level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1035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C9E4B2-3FB9-FDA6-0199-353306FA4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1887271"/>
            <a:ext cx="3811309" cy="502361"/>
          </a:xfrm>
        </p:spPr>
        <p:txBody>
          <a:bodyPr/>
          <a:lstStyle/>
          <a:p>
            <a:r>
              <a:rPr lang="en-US" dirty="0"/>
              <a:t>Indexes can have indexes…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7DF21C-1141-A713-5863-4A10F993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C1EE5-8CF7-EFFB-A642-DA1D7B304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147</a:t>
            </a:fld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F07788F-1514-2871-036A-E09BEB0C8369}"/>
              </a:ext>
            </a:extLst>
          </p:cNvPr>
          <p:cNvGraphicFramePr>
            <a:graphicFrameLocks noGrp="1"/>
          </p:cNvGraphicFramePr>
          <p:nvPr/>
        </p:nvGraphicFramePr>
        <p:xfrm>
          <a:off x="9324383" y="2687320"/>
          <a:ext cx="1723136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1568">
                  <a:extLst>
                    <a:ext uri="{9D8B030D-6E8A-4147-A177-3AD203B41FA5}">
                      <a16:colId xmlns:a16="http://schemas.microsoft.com/office/drawing/2014/main" val="2383826686"/>
                    </a:ext>
                  </a:extLst>
                </a:gridCol>
                <a:gridCol w="861568">
                  <a:extLst>
                    <a:ext uri="{9D8B030D-6E8A-4147-A177-3AD203B41FA5}">
                      <a16:colId xmlns:a16="http://schemas.microsoft.com/office/drawing/2014/main" val="424350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2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481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0FC996-85F4-4989-A4C2-7AFE6E72B899}"/>
              </a:ext>
            </a:extLst>
          </p:cNvPr>
          <p:cNvGraphicFramePr>
            <a:graphicFrameLocks noGrp="1"/>
          </p:cNvGraphicFramePr>
          <p:nvPr/>
        </p:nvGraphicFramePr>
        <p:xfrm>
          <a:off x="9324383" y="3691854"/>
          <a:ext cx="1723136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1568">
                  <a:extLst>
                    <a:ext uri="{9D8B030D-6E8A-4147-A177-3AD203B41FA5}">
                      <a16:colId xmlns:a16="http://schemas.microsoft.com/office/drawing/2014/main" val="2383826686"/>
                    </a:ext>
                  </a:extLst>
                </a:gridCol>
                <a:gridCol w="861568">
                  <a:extLst>
                    <a:ext uri="{9D8B030D-6E8A-4147-A177-3AD203B41FA5}">
                      <a16:colId xmlns:a16="http://schemas.microsoft.com/office/drawing/2014/main" val="424350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2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48168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E1F298D3-FAB7-35A6-00B8-000131755C9D}"/>
              </a:ext>
            </a:extLst>
          </p:cNvPr>
          <p:cNvGraphicFramePr>
            <a:graphicFrameLocks noGrp="1"/>
          </p:cNvGraphicFramePr>
          <p:nvPr/>
        </p:nvGraphicFramePr>
        <p:xfrm>
          <a:off x="9324383" y="4696388"/>
          <a:ext cx="1723136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1568">
                  <a:extLst>
                    <a:ext uri="{9D8B030D-6E8A-4147-A177-3AD203B41FA5}">
                      <a16:colId xmlns:a16="http://schemas.microsoft.com/office/drawing/2014/main" val="2383826686"/>
                    </a:ext>
                  </a:extLst>
                </a:gridCol>
                <a:gridCol w="861568">
                  <a:extLst>
                    <a:ext uri="{9D8B030D-6E8A-4147-A177-3AD203B41FA5}">
                      <a16:colId xmlns:a16="http://schemas.microsoft.com/office/drawing/2014/main" val="424350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2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48168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7AB2A58-7CD1-DEDB-F7C6-98ECF2D7431C}"/>
              </a:ext>
            </a:extLst>
          </p:cNvPr>
          <p:cNvGraphicFramePr>
            <a:graphicFrameLocks noGrp="1"/>
          </p:cNvGraphicFramePr>
          <p:nvPr/>
        </p:nvGraphicFramePr>
        <p:xfrm>
          <a:off x="9324383" y="5700922"/>
          <a:ext cx="1723136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1568">
                  <a:extLst>
                    <a:ext uri="{9D8B030D-6E8A-4147-A177-3AD203B41FA5}">
                      <a16:colId xmlns:a16="http://schemas.microsoft.com/office/drawing/2014/main" val="2383826686"/>
                    </a:ext>
                  </a:extLst>
                </a:gridCol>
                <a:gridCol w="861568">
                  <a:extLst>
                    <a:ext uri="{9D8B030D-6E8A-4147-A177-3AD203B41FA5}">
                      <a16:colId xmlns:a16="http://schemas.microsoft.com/office/drawing/2014/main" val="424350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2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481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90DEDA-35CF-09B2-13D5-E52B28A27BCE}"/>
              </a:ext>
            </a:extLst>
          </p:cNvPr>
          <p:cNvSpPr txBox="1"/>
          <p:nvPr/>
        </p:nvSpPr>
        <p:spPr>
          <a:xfrm>
            <a:off x="9324383" y="23179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PK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265EF825-35A2-40B9-926D-8E0E0C6214DD}"/>
              </a:ext>
            </a:extLst>
          </p:cNvPr>
          <p:cNvGraphicFramePr>
            <a:graphicFrameLocks noGrp="1"/>
          </p:cNvGraphicFramePr>
          <p:nvPr/>
        </p:nvGraphicFramePr>
        <p:xfrm>
          <a:off x="5090890" y="2950174"/>
          <a:ext cx="1723136" cy="14833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61568">
                  <a:extLst>
                    <a:ext uri="{9D8B030D-6E8A-4147-A177-3AD203B41FA5}">
                      <a16:colId xmlns:a16="http://schemas.microsoft.com/office/drawing/2014/main" val="2383826686"/>
                    </a:ext>
                  </a:extLst>
                </a:gridCol>
                <a:gridCol w="861568">
                  <a:extLst>
                    <a:ext uri="{9D8B030D-6E8A-4147-A177-3AD203B41FA5}">
                      <a16:colId xmlns:a16="http://schemas.microsoft.com/office/drawing/2014/main" val="424350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2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4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05543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EEE11086-AA2C-79E2-8692-42F5568A4728}"/>
              </a:ext>
            </a:extLst>
          </p:cNvPr>
          <p:cNvGraphicFramePr>
            <a:graphicFrameLocks noGrp="1"/>
          </p:cNvGraphicFramePr>
          <p:nvPr/>
        </p:nvGraphicFramePr>
        <p:xfrm>
          <a:off x="5090890" y="4691308"/>
          <a:ext cx="1723136" cy="14833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61568">
                  <a:extLst>
                    <a:ext uri="{9D8B030D-6E8A-4147-A177-3AD203B41FA5}">
                      <a16:colId xmlns:a16="http://schemas.microsoft.com/office/drawing/2014/main" val="2383826686"/>
                    </a:ext>
                  </a:extLst>
                </a:gridCol>
                <a:gridCol w="861568">
                  <a:extLst>
                    <a:ext uri="{9D8B030D-6E8A-4147-A177-3AD203B41FA5}">
                      <a16:colId xmlns:a16="http://schemas.microsoft.com/office/drawing/2014/main" val="424350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2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4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055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A802D5D-A6A0-EBD4-A239-F123BAD89CBC}"/>
              </a:ext>
            </a:extLst>
          </p:cNvPr>
          <p:cNvSpPr txBox="1"/>
          <p:nvPr/>
        </p:nvSpPr>
        <p:spPr>
          <a:xfrm>
            <a:off x="5005546" y="2573730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level (base)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D6E7BC3-B29F-9BE1-7E9E-DEF9CA276CEF}"/>
              </a:ext>
            </a:extLst>
          </p:cNvPr>
          <p:cNvGraphicFramePr>
            <a:graphicFrameLocks noGrp="1"/>
          </p:cNvGraphicFramePr>
          <p:nvPr/>
        </p:nvGraphicFramePr>
        <p:xfrm>
          <a:off x="1827859" y="3562605"/>
          <a:ext cx="1723136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61568">
                  <a:extLst>
                    <a:ext uri="{9D8B030D-6E8A-4147-A177-3AD203B41FA5}">
                      <a16:colId xmlns:a16="http://schemas.microsoft.com/office/drawing/2014/main" val="2383826686"/>
                    </a:ext>
                  </a:extLst>
                </a:gridCol>
                <a:gridCol w="861568">
                  <a:extLst>
                    <a:ext uri="{9D8B030D-6E8A-4147-A177-3AD203B41FA5}">
                      <a16:colId xmlns:a16="http://schemas.microsoft.com/office/drawing/2014/main" val="424350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2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4816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0554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D576F86-74A2-5CA1-6236-996420D3B29A}"/>
              </a:ext>
            </a:extLst>
          </p:cNvPr>
          <p:cNvSpPr txBox="1"/>
          <p:nvPr/>
        </p:nvSpPr>
        <p:spPr>
          <a:xfrm>
            <a:off x="1766899" y="3193273"/>
            <a:ext cx="14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level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61AC0BC1-902B-70B2-F95F-76FDE2D73E32}"/>
              </a:ext>
            </a:extLst>
          </p:cNvPr>
          <p:cNvCxnSpPr>
            <a:cxnSpLocks/>
          </p:cNvCxnSpPr>
          <p:nvPr/>
        </p:nvCxnSpPr>
        <p:spPr>
          <a:xfrm flipV="1">
            <a:off x="3072384" y="3193273"/>
            <a:ext cx="2018506" cy="58624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59AA50B3-C101-520A-D5C0-91BFED4E8C4A}"/>
              </a:ext>
            </a:extLst>
          </p:cNvPr>
          <p:cNvCxnSpPr>
            <a:cxnSpLocks/>
          </p:cNvCxnSpPr>
          <p:nvPr/>
        </p:nvCxnSpPr>
        <p:spPr>
          <a:xfrm>
            <a:off x="3072384" y="4120896"/>
            <a:ext cx="2018506" cy="78028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97DAEE5-BAAE-BD98-AE87-916226D066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9168" y="5067253"/>
            <a:ext cx="1508097" cy="112166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CD6BD4F9-FDF0-1FF6-5BCD-F45EC3CDF728}"/>
              </a:ext>
            </a:extLst>
          </p:cNvPr>
          <p:cNvCxnSpPr>
            <a:cxnSpLocks/>
          </p:cNvCxnSpPr>
          <p:nvPr/>
        </p:nvCxnSpPr>
        <p:spPr>
          <a:xfrm flipV="1">
            <a:off x="6396314" y="2943062"/>
            <a:ext cx="2928069" cy="19938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8CE643F-EF0F-C4B7-AE11-9AB18A43D452}"/>
              </a:ext>
            </a:extLst>
          </p:cNvPr>
          <p:cNvCxnSpPr>
            <a:cxnSpLocks/>
          </p:cNvCxnSpPr>
          <p:nvPr/>
        </p:nvCxnSpPr>
        <p:spPr>
          <a:xfrm>
            <a:off x="6396314" y="3511775"/>
            <a:ext cx="2928069" cy="40033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F247D06-3F9D-A0EE-0893-07B833D4F3FC}"/>
              </a:ext>
            </a:extLst>
          </p:cNvPr>
          <p:cNvCxnSpPr>
            <a:cxnSpLocks/>
          </p:cNvCxnSpPr>
          <p:nvPr/>
        </p:nvCxnSpPr>
        <p:spPr>
          <a:xfrm>
            <a:off x="6422667" y="3912106"/>
            <a:ext cx="2901716" cy="98907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90DD499E-6572-AD01-541A-220EF666B446}"/>
              </a:ext>
            </a:extLst>
          </p:cNvPr>
          <p:cNvCxnSpPr>
            <a:cxnSpLocks/>
          </p:cNvCxnSpPr>
          <p:nvPr/>
        </p:nvCxnSpPr>
        <p:spPr>
          <a:xfrm>
            <a:off x="6422667" y="4312437"/>
            <a:ext cx="2901716" cy="160068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328B1530-CFBC-2842-F2AD-D2A2785D9578}"/>
              </a:ext>
            </a:extLst>
          </p:cNvPr>
          <p:cNvSpPr txBox="1">
            <a:spLocks/>
          </p:cNvSpPr>
          <p:nvPr/>
        </p:nvSpPr>
        <p:spPr>
          <a:xfrm>
            <a:off x="414554" y="6121748"/>
            <a:ext cx="3811309" cy="50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AEB4B9"/>
              </a:buClr>
              <a:buFont typeface="Arial" panose="020B0604020202020204" pitchFamily="34" charset="0"/>
              <a:buNone/>
              <a:defRPr sz="2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Starting to look like a tree?</a:t>
            </a:r>
          </a:p>
        </p:txBody>
      </p:sp>
    </p:spTree>
    <p:extLst>
      <p:ext uri="{BB962C8B-B14F-4D97-AF65-F5344CB8AC3E}">
        <p14:creationId xmlns:p14="http://schemas.microsoft.com/office/powerpoint/2010/main" val="15508922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Help to reduce search space</a:t>
            </a:r>
          </a:p>
          <a:p>
            <a:pPr marL="1143000" lvl="1" indent="-457200"/>
            <a:r>
              <a:rPr lang="en-GB" dirty="0"/>
              <a:t>Create indexes on indexes</a:t>
            </a:r>
          </a:p>
          <a:p>
            <a:pPr marL="1600200" lvl="2" indent="-457200"/>
            <a:r>
              <a:rPr lang="en-GB" dirty="0"/>
              <a:t>Search a smaller index to find where to look in a larger index</a:t>
            </a:r>
          </a:p>
          <a:p>
            <a:pPr marL="1143000" lvl="1" indent="-457200"/>
            <a:r>
              <a:rPr lang="en-GB" dirty="0"/>
              <a:t>Useful if first level needs &gt; 1 storage block</a:t>
            </a:r>
          </a:p>
          <a:p>
            <a:pPr marL="1143000" lvl="1" indent="-457200"/>
            <a:r>
              <a:rPr lang="en-GB" dirty="0"/>
              <a:t>We can have 3</a:t>
            </a:r>
            <a:r>
              <a:rPr lang="en-GB" baseline="30000" dirty="0"/>
              <a:t>rd</a:t>
            </a:r>
            <a:r>
              <a:rPr lang="en-GB" dirty="0"/>
              <a:t>, 4</a:t>
            </a:r>
            <a:r>
              <a:rPr lang="en-GB" baseline="30000" dirty="0"/>
              <a:t>th</a:t>
            </a:r>
            <a:r>
              <a:rPr lang="en-GB" dirty="0"/>
              <a:t> … n</a:t>
            </a:r>
            <a:r>
              <a:rPr lang="en-GB" baseline="30000" dirty="0"/>
              <a:t>th</a:t>
            </a:r>
            <a:r>
              <a:rPr lang="en-GB" dirty="0"/>
              <a:t>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Multi-level scheme can be used on any index, primary, clustering or secondary</a:t>
            </a:r>
          </a:p>
          <a:p>
            <a:pPr marL="1143000" lvl="1" indent="-457200"/>
            <a:r>
              <a:rPr lang="en-GB" dirty="0"/>
              <a:t>First level index must have fixed length entries and distinct values for indexing field 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Multi-level indexes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519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0" y="2816923"/>
            <a:ext cx="11810081" cy="2305920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96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487D0-6425-AD84-CD23-81ACE90A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file ‘logically’ partitioned into pages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7E9D-ECC3-BB76-8D87-2A24764D1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Records are grouped in pages.  </a:t>
            </a:r>
          </a:p>
          <a:p>
            <a:r>
              <a:rPr lang="en-GB" dirty="0"/>
              <a:t>The size of a page is fixed and determined by OS/RAM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178E4-AF0E-DED2-0423-9ADE30CFA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01E05-9227-EE39-5494-1871FA1B019A}"/>
              </a:ext>
            </a:extLst>
          </p:cNvPr>
          <p:cNvSpPr/>
          <p:nvPr/>
        </p:nvSpPr>
        <p:spPr>
          <a:xfrm>
            <a:off x="3554083" y="3398808"/>
            <a:ext cx="4718649" cy="3459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2456BF-6CF9-8777-C7BF-D8956EB6C647}"/>
              </a:ext>
            </a:extLst>
          </p:cNvPr>
          <p:cNvSpPr/>
          <p:nvPr/>
        </p:nvSpPr>
        <p:spPr>
          <a:xfrm>
            <a:off x="3706484" y="3551208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CCB204-5423-64FA-C7E8-7F61B352AE55}"/>
              </a:ext>
            </a:extLst>
          </p:cNvPr>
          <p:cNvSpPr/>
          <p:nvPr/>
        </p:nvSpPr>
        <p:spPr>
          <a:xfrm>
            <a:off x="5264991" y="3551207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4D8B2-8587-F4AB-2918-ED5AC58639FF}"/>
              </a:ext>
            </a:extLst>
          </p:cNvPr>
          <p:cNvSpPr/>
          <p:nvPr/>
        </p:nvSpPr>
        <p:spPr>
          <a:xfrm>
            <a:off x="6786113" y="3551207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FCF59-36C1-23B7-9A6F-5211D385CAF5}"/>
              </a:ext>
            </a:extLst>
          </p:cNvPr>
          <p:cNvSpPr/>
          <p:nvPr/>
        </p:nvSpPr>
        <p:spPr>
          <a:xfrm>
            <a:off x="3706484" y="4576372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2E755-C2C1-8F48-B6DD-FE4729E9F588}"/>
              </a:ext>
            </a:extLst>
          </p:cNvPr>
          <p:cNvSpPr/>
          <p:nvPr/>
        </p:nvSpPr>
        <p:spPr>
          <a:xfrm>
            <a:off x="5264991" y="4576371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E95813-1F21-5CF8-9886-D6410C76B37E}"/>
              </a:ext>
            </a:extLst>
          </p:cNvPr>
          <p:cNvSpPr/>
          <p:nvPr/>
        </p:nvSpPr>
        <p:spPr>
          <a:xfrm>
            <a:off x="6786113" y="4576371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CB32D-E5AE-996E-8C67-D57CAAB60794}"/>
              </a:ext>
            </a:extLst>
          </p:cNvPr>
          <p:cNvSpPr/>
          <p:nvPr/>
        </p:nvSpPr>
        <p:spPr>
          <a:xfrm>
            <a:off x="3706484" y="5630306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2B4980-F13E-E0B6-991A-4CE5957AD6DA}"/>
              </a:ext>
            </a:extLst>
          </p:cNvPr>
          <p:cNvSpPr/>
          <p:nvPr/>
        </p:nvSpPr>
        <p:spPr>
          <a:xfrm>
            <a:off x="5264991" y="5630305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07AB4C-C6F3-452D-E4F4-B8C43CC233B9}"/>
              </a:ext>
            </a:extLst>
          </p:cNvPr>
          <p:cNvSpPr/>
          <p:nvPr/>
        </p:nvSpPr>
        <p:spPr>
          <a:xfrm>
            <a:off x="6786113" y="5630305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PageK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617BFE-B207-9919-133A-D8577D92A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674" y="3565266"/>
            <a:ext cx="1237142" cy="7795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57327B-FC83-2A49-85F8-BA5D1E73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81" y="3594034"/>
            <a:ext cx="1237142" cy="779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2C8EBA-6B4F-F424-5A79-8DA9154D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98" y="3597357"/>
            <a:ext cx="1237142" cy="7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389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Primary file ≠ secondary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Primary index</a:t>
            </a:r>
          </a:p>
          <a:p>
            <a:pPr marL="1143000" lvl="1" indent="-457200"/>
            <a:r>
              <a:rPr lang="en-GB" dirty="0"/>
              <a:t>Specified on ordering key of ordered file</a:t>
            </a:r>
          </a:p>
          <a:p>
            <a:pPr marL="1143000" lvl="1" indent="-457200"/>
            <a:r>
              <a:rPr lang="en-GB" dirty="0"/>
              <a:t>One index entry for each block in data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Clustering index</a:t>
            </a:r>
          </a:p>
          <a:p>
            <a:pPr marL="1143000" lvl="1" indent="-457200"/>
            <a:r>
              <a:rPr lang="en-GB" dirty="0"/>
              <a:t>Ordering field is non-key field</a:t>
            </a:r>
          </a:p>
          <a:p>
            <a:pPr marL="1600200" lvl="2" indent="-457200"/>
            <a:r>
              <a:rPr lang="en-GB" dirty="0"/>
              <a:t>Numerous records can have same value</a:t>
            </a:r>
          </a:p>
          <a:p>
            <a:pPr marL="1600200" lvl="2" indent="-457200"/>
            <a:r>
              <a:rPr lang="en-GB" dirty="0"/>
              <a:t>One index entry for each distinct value of clustering field in data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088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Secondary index</a:t>
            </a:r>
          </a:p>
          <a:p>
            <a:pPr marL="1143000" lvl="1" indent="-457200"/>
            <a:r>
              <a:rPr lang="en-GB" dirty="0"/>
              <a:t>Specified on any non-ordering field o f a file</a:t>
            </a:r>
          </a:p>
          <a:p>
            <a:pPr marL="1143000" lvl="1" indent="-457200"/>
            <a:r>
              <a:rPr lang="en-GB" dirty="0"/>
              <a:t>Several secondary indexes can exist</a:t>
            </a:r>
          </a:p>
          <a:p>
            <a:pPr marL="1143000" lvl="1" indent="-457200"/>
            <a:r>
              <a:rPr lang="en-GB" dirty="0"/>
              <a:t>Each record has two fields: </a:t>
            </a:r>
          </a:p>
          <a:p>
            <a:pPr marL="1600200" lvl="2" indent="-457200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same type as indexing field in main file</a:t>
            </a:r>
          </a:p>
          <a:p>
            <a:pPr marL="1600200" lvl="2" indent="-457200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is block or record pointer</a:t>
            </a:r>
          </a:p>
          <a:p>
            <a:pPr marL="1143000" lvl="1" indent="-457200"/>
            <a:r>
              <a:rPr lang="en-GB" dirty="0"/>
              <a:t>Can be either key or none-key 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Multi-level index</a:t>
            </a:r>
          </a:p>
          <a:p>
            <a:pPr marL="1143000" lvl="1" indent="-457200"/>
            <a:r>
              <a:rPr lang="en-GB" dirty="0"/>
              <a:t>Index of indexes</a:t>
            </a:r>
          </a:p>
          <a:p>
            <a:pPr marL="1143000" lvl="1" indent="-457200"/>
            <a:r>
              <a:rPr lang="en-GB" dirty="0"/>
              <a:t>Can be based on any other type of indexing (primary, clustering, secondary)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6596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B01BB1-9837-9236-385E-8D9CCAF57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Secondary Indexes (SIs) speed up the search, so why don’t we have SIs </a:t>
            </a:r>
            <a:r>
              <a:rPr lang="en-GB"/>
              <a:t>for each attribute?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How does binary search speed up the search? Can we improve this? If so, to what extent?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Assume you have 20,000 records for archive purposes where each record requires 40 bytes, and your task is to plan the allocation of these to a disk having a disk block capacity of 194 bytes. Assume the cross-block reference pointer requires 6 bytes. Which record allocation method you would choose? Spanned or </a:t>
            </a:r>
            <a:r>
              <a:rPr lang="en-GB" dirty="0" err="1"/>
              <a:t>Unspanned</a:t>
            </a:r>
            <a:r>
              <a:rPr lang="en-GB" dirty="0"/>
              <a:t> and why?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36FDFD-53E8-A523-F698-038E17D2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your understanding..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DA6FA-B250-F64D-A093-3F2747A2A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880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C290-BA7F-DF12-885E-1F865A5F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8A5074-F38F-D349-60EA-EE469462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015606"/>
            <a:ext cx="9742714" cy="3862971"/>
          </a:xfrm>
        </p:spPr>
        <p:txBody>
          <a:bodyPr>
            <a:normAutofit/>
          </a:bodyPr>
          <a:lstStyle/>
          <a:p>
            <a:pPr marL="457200" indent="-457200"/>
            <a:r>
              <a:rPr lang="en-GB" dirty="0"/>
              <a:t>A record is a collection of related data items, i.e., values.</a:t>
            </a:r>
          </a:p>
          <a:p>
            <a:pPr marL="1143000" lvl="1" indent="-457200"/>
            <a:r>
              <a:rPr lang="en-GB" dirty="0"/>
              <a:t>e.g. Personnel record may contain forename, surname, DOB, NI number etc.</a:t>
            </a:r>
          </a:p>
          <a:p>
            <a:pPr marL="1143000" lvl="1" indent="-457200"/>
            <a:r>
              <a:rPr lang="en-GB" dirty="0"/>
              <a:t>The value of each attribute can be given by one or more bytes.</a:t>
            </a:r>
          </a:p>
          <a:p>
            <a:pPr marL="1143000" lvl="1" indent="-457200"/>
            <a:r>
              <a:rPr lang="en-GB" dirty="0"/>
              <a:t>Each data item (value) corresponds to a particular field/attribute of the record</a:t>
            </a:r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89A179-3D15-B6A1-1265-3D3BF913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Tuples to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23DDC-E34D-E58D-B64C-8AC75FBAD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16</a:t>
            </a:fld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DE63EBE-E829-FF88-372F-69A28A2A9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89361"/>
              </p:ext>
            </p:extLst>
          </p:nvPr>
        </p:nvGraphicFramePr>
        <p:xfrm>
          <a:off x="1665513" y="464586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157649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060428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77464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146898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8017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27/04/1989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ND783674V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94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16/11/1995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BH478256T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186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60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9EF9-3E9C-A3A9-4E94-CEC1DE588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04AC62-981E-E29C-9230-9D3BE6F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dirty="0">
                <a:solidFill>
                  <a:srgbClr val="C00000"/>
                </a:solidFill>
              </a:rPr>
              <a:t>record </a:t>
            </a:r>
            <a:r>
              <a:rPr lang="en-GB" dirty="0"/>
              <a:t>is a collection of field/attribute names and their corresponding </a:t>
            </a:r>
            <a:r>
              <a:rPr lang="en-GB" dirty="0">
                <a:solidFill>
                  <a:srgbClr val="FF0000"/>
                </a:solidFill>
              </a:rPr>
              <a:t>DOMAIN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Domains of attributes are standard data types such as integer, float, character strings, date,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 of bytes required to store data items of each particular domain of fixed for a given computer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563B2-F303-2945-1C25-3533DBE7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 levels consider “Files have records”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F0AB0-FD9A-07AB-0FF6-821251D39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17</a:t>
            </a:fld>
            <a:endParaRPr lang="en-GB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2E13B16-B7A8-D371-04E9-1CE5EC833E4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17235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157649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060428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77464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146898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8017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94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34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771C-616C-16D3-1A59-D9774C654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AB8071-56E6-4C7D-87A9-38738E05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Types of Records:</a:t>
            </a:r>
          </a:p>
          <a:p>
            <a:pPr marL="1143000" lvl="1" indent="-457200"/>
            <a:r>
              <a:rPr lang="en-GB" dirty="0">
                <a:solidFill>
                  <a:srgbClr val="B5121B"/>
                </a:solidFill>
              </a:rPr>
              <a:t>Fixed length</a:t>
            </a:r>
            <a:r>
              <a:rPr lang="en-GB" dirty="0"/>
              <a:t> records – every record in </a:t>
            </a:r>
            <a:r>
              <a:rPr lang="en-GB" dirty="0">
                <a:solidFill>
                  <a:srgbClr val="FF0000"/>
                </a:solidFill>
              </a:rPr>
              <a:t>the file </a:t>
            </a:r>
            <a:r>
              <a:rPr lang="en-GB" dirty="0"/>
              <a:t>is exactly the same size (in bytes)</a:t>
            </a:r>
          </a:p>
          <a:p>
            <a:pPr marL="1143000" lvl="1" indent="-457200"/>
            <a:r>
              <a:rPr lang="en-GB" dirty="0">
                <a:solidFill>
                  <a:srgbClr val="B5121B"/>
                </a:solidFill>
              </a:rPr>
              <a:t>Variable length </a:t>
            </a:r>
            <a:r>
              <a:rPr lang="en-GB" dirty="0"/>
              <a:t>records – </a:t>
            </a:r>
            <a:r>
              <a:rPr lang="en-GB" dirty="0">
                <a:solidFill>
                  <a:srgbClr val="FF0000"/>
                </a:solidFill>
              </a:rPr>
              <a:t>file</a:t>
            </a:r>
            <a:r>
              <a:rPr lang="en-GB" dirty="0"/>
              <a:t> contains records of differing lengths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D5780E-DC3D-103B-E402-10AC6DEC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 levels consider “Files have records”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456D7-06B2-031E-0FA6-0B938EE41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80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BA8AC-785B-F89A-914C-127739B09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9C89F-0EA1-EFCA-14C3-56B847D2E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Consider a </a:t>
            </a:r>
            <a:r>
              <a:rPr lang="en-GB" dirty="0" err="1"/>
              <a:t>pal_stats</a:t>
            </a:r>
            <a:r>
              <a:rPr lang="en-GB" dirty="0"/>
              <a:t> record from </a:t>
            </a:r>
            <a:r>
              <a:rPr lang="en-GB" dirty="0" err="1"/>
              <a:t>PalWorld</a:t>
            </a:r>
            <a:r>
              <a:rPr lang="en-GB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If an INTEGER has a defined length of 4 bytes, a record can be held in a known, fixed (44) number of bytes: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3C0F4E-5AAB-3751-2558-24913B25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length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7940-4CCE-81A5-7216-BFF2E532A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19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4DC83B-B5A1-0CF5-BDB2-FD2D5B82B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000764"/>
              </p:ext>
            </p:extLst>
          </p:nvPr>
        </p:nvGraphicFramePr>
        <p:xfrm>
          <a:off x="502026" y="4066576"/>
          <a:ext cx="11446732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53">
                  <a:extLst>
                    <a:ext uri="{9D8B030D-6E8A-4147-A177-3AD203B41FA5}">
                      <a16:colId xmlns:a16="http://schemas.microsoft.com/office/drawing/2014/main" val="314217052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04410694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45756718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260869249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011056412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871076269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40201904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200110721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512749959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86125777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085415532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64398353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56964582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19415970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2771172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517019391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25649459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19013032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858972949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07605253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361085368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77484932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311621767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22375260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61154120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27071098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894807096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144325362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28116678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18323770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648694177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957199588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245554622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977120137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594713305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41800446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149922967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685099196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999438335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48669618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347976236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806901701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68624497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353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0995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id [4]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stats/hp [4]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stats/attack/melee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stats/attack/ranged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defense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stats/speed/ride[4]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stats/speed/run[4]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/>
                        <a:t>stats/speed/walk [4]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stats/stamina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stats/support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stats/food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36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6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4A50-60F3-36A0-7658-89E0145D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30C68C-3010-F8A0-D4D4-359F9716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65265-9A25-68CE-43B1-8A6F18D3F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3643566-9759-01D5-0FB3-2D85D2A6A67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596392" y="84582"/>
          <a:ext cx="5419850" cy="618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020116" imgH="8010344" progId="Excel.Sheet.12">
                  <p:embed/>
                </p:oleObj>
              </mc:Choice>
              <mc:Fallback>
                <p:oleObj name="Worksheet" r:id="rId2" imgW="7020116" imgH="8010344" progId="Excel.Sheet.12">
                  <p:embed/>
                  <p:pic>
                    <p:nvPicPr>
                      <p:cNvPr id="7" name="Content Placeholder 6">
                        <a:extLst>
                          <a:ext uri="{FF2B5EF4-FFF2-40B4-BE49-F238E27FC236}">
                            <a16:creationId xmlns:a16="http://schemas.microsoft.com/office/drawing/2014/main" id="{93643566-9759-01D5-0FB3-2D85D2A6A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6392" y="84582"/>
                        <a:ext cx="5419850" cy="6184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8792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E918-29DC-DBE7-08D3-D66A120DB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78DB1-6B50-1E7A-DED0-DB7980829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10812392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 The starting byte position of each field/attribute can be identified relative to the start of a record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Similarly, the start position of the next record can be identified relative to the position of the current record (to calculate the </a:t>
            </a:r>
            <a:r>
              <a:rPr lang="en-GB" dirty="0">
                <a:solidFill>
                  <a:srgbClr val="FF0000"/>
                </a:solidFill>
              </a:rPr>
              <a:t>slot number</a:t>
            </a:r>
            <a:r>
              <a:rPr lang="en-GB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E71D07-30E4-56F7-1DAA-B6FD6CBA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length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0E34C-7F26-386B-0314-DD575D7B1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20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64C788-32CB-C5D6-EE21-5FCC4C424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853663"/>
              </p:ext>
            </p:extLst>
          </p:nvPr>
        </p:nvGraphicFramePr>
        <p:xfrm>
          <a:off x="372633" y="3094041"/>
          <a:ext cx="11446732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53">
                  <a:extLst>
                    <a:ext uri="{9D8B030D-6E8A-4147-A177-3AD203B41FA5}">
                      <a16:colId xmlns:a16="http://schemas.microsoft.com/office/drawing/2014/main" val="314217052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04410694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45756718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260869249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011056412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871076269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40201904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200110721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512749959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86125777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085415532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64398353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56964582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19415970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2771172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517019391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25649459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19013032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858972949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07605253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361085368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77484932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311621767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22375260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61154120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27071098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894807096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144325362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281166783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18323770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648694177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957199588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1245554622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977120137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594713305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418004464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4149922967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685099196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999438335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248669618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347976236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806901701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686244970"/>
                    </a:ext>
                  </a:extLst>
                </a:gridCol>
                <a:gridCol w="260153">
                  <a:extLst>
                    <a:ext uri="{9D8B030D-6E8A-4147-A177-3AD203B41FA5}">
                      <a16:colId xmlns:a16="http://schemas.microsoft.com/office/drawing/2014/main" val="3353744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45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0995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id [4]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stats/hp [4]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stats/attack/melee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stats/attack/ranged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defense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stats/speed/ride[4]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stats/speed/run[4]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/>
                        <a:t>stats/speed/walk [4]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stats/stamina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stats/support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stats/food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361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96490DE-99C0-5D8B-1932-EFF3A2530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332556"/>
              </p:ext>
            </p:extLst>
          </p:nvPr>
        </p:nvGraphicFramePr>
        <p:xfrm>
          <a:off x="372633" y="5268559"/>
          <a:ext cx="11446732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42">
                  <a:extLst>
                    <a:ext uri="{9D8B030D-6E8A-4147-A177-3AD203B41FA5}">
                      <a16:colId xmlns:a16="http://schemas.microsoft.com/office/drawing/2014/main" val="3142170524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044106944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457567184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4260869249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4011056412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871076269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402019040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200110721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1512749959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1861257770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1085415532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643983533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569645823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194159703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427711720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517019391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256494594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190130323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1858972949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076052533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361085368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774849324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1311621767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1223752600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611541200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270710983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1894807096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144325362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281166783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4183237704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648694177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957199588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1245554622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977120137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594713305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418004464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4149922967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685099196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999438335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248669618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347976236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806901701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686244970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3537445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3824033745"/>
                    </a:ext>
                  </a:extLst>
                </a:gridCol>
                <a:gridCol w="248842">
                  <a:extLst>
                    <a:ext uri="{9D8B030D-6E8A-4147-A177-3AD203B41FA5}">
                      <a16:colId xmlns:a16="http://schemas.microsoft.com/office/drawing/2014/main" val="620337651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44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45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B5121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0995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id [4]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stats/hp [4]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stats/attack/melee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stats/attack/ranged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defense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stats/speed/ride[4]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stats/speed/run[4]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dirty="0"/>
                        <a:t>stats/speed/walk [4]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stats/stamina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stats/support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stats/food [4]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sz="1200" b="0" dirty="0"/>
                        <a:t>Id[4]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361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5F606CF-8D9C-1901-685A-2B3CB0AD9C01}"/>
              </a:ext>
            </a:extLst>
          </p:cNvPr>
          <p:cNvSpPr txBox="1"/>
          <p:nvPr/>
        </p:nvSpPr>
        <p:spPr>
          <a:xfrm>
            <a:off x="5490713" y="1475926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Record id = &lt;</a:t>
            </a:r>
            <a:r>
              <a:rPr lang="en-GB" sz="2400" dirty="0" err="1"/>
              <a:t>pageId,slotNumber</a:t>
            </a:r>
            <a:r>
              <a:rPr lang="en-GB" sz="2400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794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AU" dirty="0"/>
              <a:t>How are fixed-length records kept in a page?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idx="1"/>
          </p:nvPr>
        </p:nvSpPr>
        <p:spPr>
          <a:xfrm>
            <a:off x="381000" y="5189538"/>
            <a:ext cx="5536721" cy="1447800"/>
          </a:xfrm>
          <a:noFill/>
          <a:ln/>
        </p:spPr>
        <p:txBody>
          <a:bodyPr>
            <a:normAutofit fontScale="92500"/>
          </a:bodyPr>
          <a:lstStyle/>
          <a:p>
            <a:pPr>
              <a:buFont typeface="Monotype Sorts" pitchFamily="2" charset="2"/>
              <a:buChar char="*"/>
            </a:pPr>
            <a:r>
              <a:rPr lang="en-AU" i="1" dirty="0"/>
              <a:t>In </a:t>
            </a:r>
            <a:r>
              <a:rPr lang="en-GB" i="1" dirty="0"/>
              <a:t>the first alternative, the f</a:t>
            </a:r>
            <a:r>
              <a:rPr lang="en-AU" i="1" dirty="0" err="1"/>
              <a:t>irst</a:t>
            </a:r>
            <a:r>
              <a:rPr lang="en-AU" i="1" dirty="0"/>
              <a:t> N slots are for records. </a:t>
            </a:r>
            <a:r>
              <a:rPr lang="en-GB" i="1" dirty="0"/>
              <a:t>Moving records for free space management will change the </a:t>
            </a:r>
            <a:r>
              <a:rPr lang="en-GB" i="1" dirty="0">
                <a:solidFill>
                  <a:srgbClr val="FF0000"/>
                </a:solidFill>
              </a:rPr>
              <a:t>Record ID</a:t>
            </a:r>
            <a:r>
              <a:rPr lang="en-GB" i="1" dirty="0"/>
              <a:t>, which</a:t>
            </a:r>
            <a:r>
              <a:rPr lang="en-AU" i="1" dirty="0"/>
              <a:t> may not be acceptable.</a:t>
            </a:r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2901950" y="17589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2901950" y="19875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2901950" y="22161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2901950" y="2444750"/>
            <a:ext cx="17399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2901950" y="29781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2901950" y="3206750"/>
            <a:ext cx="1739900" cy="5207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2901950" y="3740150"/>
            <a:ext cx="17399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114800" y="3740150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6559550" y="17589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6559550" y="19875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6559550" y="22161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6559550" y="2444750"/>
            <a:ext cx="17399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8" name="Rectangle 18"/>
          <p:cNvSpPr>
            <a:spLocks noChangeArrowheads="1"/>
          </p:cNvSpPr>
          <p:nvPr/>
        </p:nvSpPr>
        <p:spPr bwMode="auto">
          <a:xfrm>
            <a:off x="6559550" y="29781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6559550" y="3206750"/>
            <a:ext cx="1739900" cy="2921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80" name="Rectangle 20"/>
          <p:cNvSpPr>
            <a:spLocks noChangeArrowheads="1"/>
          </p:cNvSpPr>
          <p:nvPr/>
        </p:nvSpPr>
        <p:spPr bwMode="auto">
          <a:xfrm>
            <a:off x="6559550" y="3740150"/>
            <a:ext cx="17399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81" name="Line 21"/>
          <p:cNvSpPr>
            <a:spLocks noChangeShapeType="1"/>
          </p:cNvSpPr>
          <p:nvPr/>
        </p:nvSpPr>
        <p:spPr bwMode="auto">
          <a:xfrm>
            <a:off x="7848600" y="3740150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82" name="Line 22"/>
          <p:cNvSpPr>
            <a:spLocks noChangeShapeType="1"/>
          </p:cNvSpPr>
          <p:nvPr/>
        </p:nvSpPr>
        <p:spPr bwMode="auto">
          <a:xfrm>
            <a:off x="8077200" y="3740150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83" name="Line 23"/>
          <p:cNvSpPr>
            <a:spLocks noChangeShapeType="1"/>
          </p:cNvSpPr>
          <p:nvPr/>
        </p:nvSpPr>
        <p:spPr bwMode="auto">
          <a:xfrm>
            <a:off x="7620000" y="3740150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84" name="Line 24"/>
          <p:cNvSpPr>
            <a:spLocks noChangeShapeType="1"/>
          </p:cNvSpPr>
          <p:nvPr/>
        </p:nvSpPr>
        <p:spPr bwMode="auto">
          <a:xfrm>
            <a:off x="7391400" y="3740150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85" name="Line 25"/>
          <p:cNvSpPr>
            <a:spLocks noChangeShapeType="1"/>
          </p:cNvSpPr>
          <p:nvPr/>
        </p:nvSpPr>
        <p:spPr bwMode="auto">
          <a:xfrm>
            <a:off x="6934200" y="3740150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6705600" y="3740150"/>
            <a:ext cx="0" cy="520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1806576" y="1724025"/>
            <a:ext cx="75247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Slot 1</a:t>
            </a:r>
          </a:p>
        </p:txBody>
      </p:sp>
      <p:sp>
        <p:nvSpPr>
          <p:cNvPr id="40988" name="Rectangle 28"/>
          <p:cNvSpPr>
            <a:spLocks noChangeArrowheads="1"/>
          </p:cNvSpPr>
          <p:nvPr/>
        </p:nvSpPr>
        <p:spPr bwMode="auto">
          <a:xfrm>
            <a:off x="1806576" y="1952625"/>
            <a:ext cx="75247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Slot 2</a:t>
            </a:r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1806576" y="2943225"/>
            <a:ext cx="82867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Slot N</a:t>
            </a:r>
          </a:p>
        </p:txBody>
      </p:sp>
      <p:sp>
        <p:nvSpPr>
          <p:cNvPr id="40990" name="Rectangle 30"/>
          <p:cNvSpPr>
            <a:spLocks noChangeArrowheads="1"/>
          </p:cNvSpPr>
          <p:nvPr/>
        </p:nvSpPr>
        <p:spPr bwMode="auto">
          <a:xfrm>
            <a:off x="3482976" y="2371725"/>
            <a:ext cx="638175" cy="528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sz="2800" b="1">
                <a:solidFill>
                  <a:schemeClr val="tx2"/>
                </a:solidFill>
                <a:latin typeface="Book Antiqua" pitchFamily="18" charset="0"/>
              </a:rPr>
              <a:t>. . .</a:t>
            </a:r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7064376" y="2371725"/>
            <a:ext cx="638175" cy="528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sz="2800" b="1">
                <a:solidFill>
                  <a:schemeClr val="tx2"/>
                </a:solidFill>
                <a:latin typeface="Book Antiqua" pitchFamily="18" charset="0"/>
              </a:rPr>
              <a:t>. . .</a:t>
            </a:r>
          </a:p>
        </p:txBody>
      </p:sp>
      <p:sp>
        <p:nvSpPr>
          <p:cNvPr id="40992" name="Rectangle 32"/>
          <p:cNvSpPr>
            <a:spLocks noChangeArrowheads="1"/>
          </p:cNvSpPr>
          <p:nvPr/>
        </p:nvSpPr>
        <p:spPr bwMode="auto">
          <a:xfrm>
            <a:off x="4168776" y="3857625"/>
            <a:ext cx="38417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N</a:t>
            </a:r>
          </a:p>
        </p:txBody>
      </p:sp>
      <p:sp>
        <p:nvSpPr>
          <p:cNvPr id="40993" name="Rectangle 33"/>
          <p:cNvSpPr>
            <a:spLocks noChangeArrowheads="1"/>
          </p:cNvSpPr>
          <p:nvPr/>
        </p:nvSpPr>
        <p:spPr bwMode="auto">
          <a:xfrm>
            <a:off x="7978776" y="3859214"/>
            <a:ext cx="409575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M</a:t>
            </a:r>
          </a:p>
        </p:txBody>
      </p:sp>
      <p:sp>
        <p:nvSpPr>
          <p:cNvPr id="40994" name="Rectangle 34"/>
          <p:cNvSpPr>
            <a:spLocks noChangeArrowheads="1"/>
          </p:cNvSpPr>
          <p:nvPr/>
        </p:nvSpPr>
        <p:spPr bwMode="auto">
          <a:xfrm>
            <a:off x="7826376" y="3859214"/>
            <a:ext cx="307975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40995" name="Rectangle 35"/>
          <p:cNvSpPr>
            <a:spLocks noChangeArrowheads="1"/>
          </p:cNvSpPr>
          <p:nvPr/>
        </p:nvSpPr>
        <p:spPr bwMode="auto">
          <a:xfrm>
            <a:off x="7369176" y="3860800"/>
            <a:ext cx="30797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0</a:t>
            </a:r>
          </a:p>
        </p:txBody>
      </p:sp>
      <p:sp>
        <p:nvSpPr>
          <p:cNvPr id="40996" name="Rectangle 36"/>
          <p:cNvSpPr>
            <a:spLocks noChangeArrowheads="1"/>
          </p:cNvSpPr>
          <p:nvPr/>
        </p:nvSpPr>
        <p:spPr bwMode="auto">
          <a:xfrm>
            <a:off x="6911976" y="3857625"/>
            <a:ext cx="47942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. . .</a:t>
            </a:r>
          </a:p>
        </p:txBody>
      </p:sp>
      <p:sp>
        <p:nvSpPr>
          <p:cNvPr id="40997" name="Rectangle 37"/>
          <p:cNvSpPr>
            <a:spLocks noChangeArrowheads="1"/>
          </p:cNvSpPr>
          <p:nvPr/>
        </p:nvSpPr>
        <p:spPr bwMode="auto">
          <a:xfrm>
            <a:off x="6607176" y="4240214"/>
            <a:ext cx="1495425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M  ...    3  2  1</a:t>
            </a:r>
          </a:p>
        </p:txBody>
      </p:sp>
      <p:sp>
        <p:nvSpPr>
          <p:cNvPr id="40998" name="Rectangle 38"/>
          <p:cNvSpPr>
            <a:spLocks noChangeArrowheads="1"/>
          </p:cNvSpPr>
          <p:nvPr/>
        </p:nvSpPr>
        <p:spPr bwMode="auto">
          <a:xfrm>
            <a:off x="3101976" y="4543425"/>
            <a:ext cx="1154113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PACKED</a:t>
            </a:r>
          </a:p>
        </p:txBody>
      </p:sp>
      <p:sp>
        <p:nvSpPr>
          <p:cNvPr id="40999" name="Rectangle 39"/>
          <p:cNvSpPr>
            <a:spLocks noChangeArrowheads="1"/>
          </p:cNvSpPr>
          <p:nvPr/>
        </p:nvSpPr>
        <p:spPr bwMode="auto">
          <a:xfrm>
            <a:off x="6226176" y="4619625"/>
            <a:ext cx="2525713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UNPACKED, BITMAP</a:t>
            </a:r>
          </a:p>
        </p:txBody>
      </p:sp>
      <p:sp>
        <p:nvSpPr>
          <p:cNvPr id="41000" name="Rectangle 40"/>
          <p:cNvSpPr>
            <a:spLocks noChangeArrowheads="1"/>
          </p:cNvSpPr>
          <p:nvPr/>
        </p:nvSpPr>
        <p:spPr bwMode="auto">
          <a:xfrm>
            <a:off x="5692776" y="1724025"/>
            <a:ext cx="75247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dirty="0">
                <a:solidFill>
                  <a:schemeClr val="tx2"/>
                </a:solidFill>
                <a:latin typeface="Book Antiqua" pitchFamily="18" charset="0"/>
              </a:rPr>
              <a:t>Slot 1</a:t>
            </a:r>
          </a:p>
        </p:txBody>
      </p:sp>
      <p:sp>
        <p:nvSpPr>
          <p:cNvPr id="41001" name="Rectangle 41"/>
          <p:cNvSpPr>
            <a:spLocks noChangeArrowheads="1"/>
          </p:cNvSpPr>
          <p:nvPr/>
        </p:nvSpPr>
        <p:spPr bwMode="auto">
          <a:xfrm>
            <a:off x="5692776" y="1952625"/>
            <a:ext cx="75247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dirty="0">
                <a:solidFill>
                  <a:schemeClr val="tx2"/>
                </a:solidFill>
                <a:latin typeface="Book Antiqua" pitchFamily="18" charset="0"/>
              </a:rPr>
              <a:t>Slot 2</a:t>
            </a:r>
          </a:p>
        </p:txBody>
      </p:sp>
      <p:sp>
        <p:nvSpPr>
          <p:cNvPr id="41002" name="Rectangle 42"/>
          <p:cNvSpPr>
            <a:spLocks noChangeArrowheads="1"/>
          </p:cNvSpPr>
          <p:nvPr/>
        </p:nvSpPr>
        <p:spPr bwMode="auto">
          <a:xfrm>
            <a:off x="5692776" y="2943225"/>
            <a:ext cx="82867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Slot N</a:t>
            </a:r>
          </a:p>
        </p:txBody>
      </p:sp>
      <p:sp>
        <p:nvSpPr>
          <p:cNvPr id="41003" name="Rectangle 43"/>
          <p:cNvSpPr>
            <a:spLocks noChangeArrowheads="1"/>
          </p:cNvSpPr>
          <p:nvPr/>
        </p:nvSpPr>
        <p:spPr bwMode="auto">
          <a:xfrm>
            <a:off x="6559550" y="2216150"/>
            <a:ext cx="1739900" cy="2159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1004" name="Rectangle 44"/>
          <p:cNvSpPr>
            <a:spLocks noChangeArrowheads="1"/>
          </p:cNvSpPr>
          <p:nvPr/>
        </p:nvSpPr>
        <p:spPr bwMode="auto">
          <a:xfrm>
            <a:off x="4856164" y="2333626"/>
            <a:ext cx="777875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latin typeface="Book Antiqua" pitchFamily="18" charset="0"/>
              </a:rPr>
              <a:t>Free</a:t>
            </a:r>
          </a:p>
          <a:p>
            <a:r>
              <a:rPr lang="en-AU">
                <a:latin typeface="Book Antiqua" pitchFamily="18" charset="0"/>
              </a:rPr>
              <a:t>Space</a:t>
            </a:r>
          </a:p>
        </p:txBody>
      </p:sp>
      <p:sp>
        <p:nvSpPr>
          <p:cNvPr id="41005" name="Freeform 45"/>
          <p:cNvSpPr>
            <a:spLocks/>
          </p:cNvSpPr>
          <p:nvPr/>
        </p:nvSpPr>
        <p:spPr bwMode="auto">
          <a:xfrm>
            <a:off x="5486400" y="2438401"/>
            <a:ext cx="1068388" cy="131763"/>
          </a:xfrm>
          <a:custGeom>
            <a:avLst/>
            <a:gdLst/>
            <a:ahLst/>
            <a:cxnLst>
              <a:cxn ang="0">
                <a:pos x="0" y="48"/>
              </a:cxn>
              <a:cxn ang="0">
                <a:pos x="59" y="20"/>
              </a:cxn>
              <a:cxn ang="0">
                <a:pos x="96" y="7"/>
              </a:cxn>
              <a:cxn ang="0">
                <a:pos x="134" y="7"/>
              </a:cxn>
              <a:cxn ang="0">
                <a:pos x="171" y="20"/>
              </a:cxn>
              <a:cxn ang="0">
                <a:pos x="209" y="45"/>
              </a:cxn>
              <a:cxn ang="0">
                <a:pos x="246" y="57"/>
              </a:cxn>
              <a:cxn ang="0">
                <a:pos x="296" y="82"/>
              </a:cxn>
              <a:cxn ang="0">
                <a:pos x="334" y="82"/>
              </a:cxn>
              <a:cxn ang="0">
                <a:pos x="371" y="82"/>
              </a:cxn>
              <a:cxn ang="0">
                <a:pos x="397" y="82"/>
              </a:cxn>
              <a:cxn ang="0">
                <a:pos x="434" y="82"/>
              </a:cxn>
              <a:cxn ang="0">
                <a:pos x="472" y="82"/>
              </a:cxn>
              <a:cxn ang="0">
                <a:pos x="522" y="70"/>
              </a:cxn>
              <a:cxn ang="0">
                <a:pos x="559" y="70"/>
              </a:cxn>
              <a:cxn ang="0">
                <a:pos x="597" y="57"/>
              </a:cxn>
              <a:cxn ang="0">
                <a:pos x="634" y="32"/>
              </a:cxn>
              <a:cxn ang="0">
                <a:pos x="672" y="7"/>
              </a:cxn>
              <a:cxn ang="0">
                <a:pos x="672" y="0"/>
              </a:cxn>
            </a:cxnLst>
            <a:rect l="0" t="0" r="r" b="b"/>
            <a:pathLst>
              <a:path w="673" h="83">
                <a:moveTo>
                  <a:pt x="0" y="48"/>
                </a:moveTo>
                <a:lnTo>
                  <a:pt x="59" y="20"/>
                </a:lnTo>
                <a:lnTo>
                  <a:pt x="96" y="7"/>
                </a:lnTo>
                <a:lnTo>
                  <a:pt x="134" y="7"/>
                </a:lnTo>
                <a:lnTo>
                  <a:pt x="171" y="20"/>
                </a:lnTo>
                <a:lnTo>
                  <a:pt x="209" y="45"/>
                </a:lnTo>
                <a:lnTo>
                  <a:pt x="246" y="57"/>
                </a:lnTo>
                <a:lnTo>
                  <a:pt x="296" y="82"/>
                </a:lnTo>
                <a:lnTo>
                  <a:pt x="334" y="82"/>
                </a:lnTo>
                <a:lnTo>
                  <a:pt x="371" y="82"/>
                </a:lnTo>
                <a:lnTo>
                  <a:pt x="397" y="82"/>
                </a:lnTo>
                <a:lnTo>
                  <a:pt x="434" y="82"/>
                </a:lnTo>
                <a:lnTo>
                  <a:pt x="472" y="82"/>
                </a:lnTo>
                <a:lnTo>
                  <a:pt x="522" y="70"/>
                </a:lnTo>
                <a:lnTo>
                  <a:pt x="559" y="70"/>
                </a:lnTo>
                <a:lnTo>
                  <a:pt x="597" y="57"/>
                </a:lnTo>
                <a:lnTo>
                  <a:pt x="634" y="32"/>
                </a:lnTo>
                <a:lnTo>
                  <a:pt x="672" y="7"/>
                </a:lnTo>
                <a:lnTo>
                  <a:pt x="67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006" name="Freeform 46"/>
          <p:cNvSpPr>
            <a:spLocks/>
          </p:cNvSpPr>
          <p:nvPr/>
        </p:nvSpPr>
        <p:spPr bwMode="auto">
          <a:xfrm>
            <a:off x="5410200" y="2895600"/>
            <a:ext cx="1144588" cy="458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38"/>
              </a:cxn>
              <a:cxn ang="0">
                <a:pos x="19" y="62"/>
              </a:cxn>
              <a:cxn ang="0">
                <a:pos x="44" y="88"/>
              </a:cxn>
              <a:cxn ang="0">
                <a:pos x="57" y="112"/>
              </a:cxn>
              <a:cxn ang="0">
                <a:pos x="69" y="137"/>
              </a:cxn>
              <a:cxn ang="0">
                <a:pos x="82" y="162"/>
              </a:cxn>
              <a:cxn ang="0">
                <a:pos x="107" y="187"/>
              </a:cxn>
              <a:cxn ang="0">
                <a:pos x="144" y="212"/>
              </a:cxn>
              <a:cxn ang="0">
                <a:pos x="182" y="220"/>
              </a:cxn>
              <a:cxn ang="0">
                <a:pos x="219" y="237"/>
              </a:cxn>
              <a:cxn ang="0">
                <a:pos x="257" y="246"/>
              </a:cxn>
              <a:cxn ang="0">
                <a:pos x="294" y="246"/>
              </a:cxn>
              <a:cxn ang="0">
                <a:pos x="332" y="254"/>
              </a:cxn>
              <a:cxn ang="0">
                <a:pos x="369" y="254"/>
              </a:cxn>
              <a:cxn ang="0">
                <a:pos x="407" y="254"/>
              </a:cxn>
              <a:cxn ang="0">
                <a:pos x="445" y="254"/>
              </a:cxn>
              <a:cxn ang="0">
                <a:pos x="482" y="254"/>
              </a:cxn>
              <a:cxn ang="0">
                <a:pos x="520" y="262"/>
              </a:cxn>
              <a:cxn ang="0">
                <a:pos x="557" y="262"/>
              </a:cxn>
              <a:cxn ang="0">
                <a:pos x="595" y="270"/>
              </a:cxn>
              <a:cxn ang="0">
                <a:pos x="632" y="279"/>
              </a:cxn>
              <a:cxn ang="0">
                <a:pos x="670" y="279"/>
              </a:cxn>
              <a:cxn ang="0">
                <a:pos x="707" y="279"/>
              </a:cxn>
              <a:cxn ang="0">
                <a:pos x="720" y="288"/>
              </a:cxn>
            </a:cxnLst>
            <a:rect l="0" t="0" r="r" b="b"/>
            <a:pathLst>
              <a:path w="721" h="289">
                <a:moveTo>
                  <a:pt x="0" y="0"/>
                </a:moveTo>
                <a:lnTo>
                  <a:pt x="7" y="38"/>
                </a:lnTo>
                <a:lnTo>
                  <a:pt x="19" y="62"/>
                </a:lnTo>
                <a:lnTo>
                  <a:pt x="44" y="88"/>
                </a:lnTo>
                <a:lnTo>
                  <a:pt x="57" y="112"/>
                </a:lnTo>
                <a:lnTo>
                  <a:pt x="69" y="137"/>
                </a:lnTo>
                <a:lnTo>
                  <a:pt x="82" y="162"/>
                </a:lnTo>
                <a:lnTo>
                  <a:pt x="107" y="187"/>
                </a:lnTo>
                <a:lnTo>
                  <a:pt x="144" y="212"/>
                </a:lnTo>
                <a:lnTo>
                  <a:pt x="182" y="220"/>
                </a:lnTo>
                <a:lnTo>
                  <a:pt x="219" y="237"/>
                </a:lnTo>
                <a:lnTo>
                  <a:pt x="257" y="246"/>
                </a:lnTo>
                <a:lnTo>
                  <a:pt x="294" y="246"/>
                </a:lnTo>
                <a:lnTo>
                  <a:pt x="332" y="254"/>
                </a:lnTo>
                <a:lnTo>
                  <a:pt x="369" y="254"/>
                </a:lnTo>
                <a:lnTo>
                  <a:pt x="407" y="254"/>
                </a:lnTo>
                <a:lnTo>
                  <a:pt x="445" y="254"/>
                </a:lnTo>
                <a:lnTo>
                  <a:pt x="482" y="254"/>
                </a:lnTo>
                <a:lnTo>
                  <a:pt x="520" y="262"/>
                </a:lnTo>
                <a:lnTo>
                  <a:pt x="557" y="262"/>
                </a:lnTo>
                <a:lnTo>
                  <a:pt x="595" y="270"/>
                </a:lnTo>
                <a:lnTo>
                  <a:pt x="632" y="279"/>
                </a:lnTo>
                <a:lnTo>
                  <a:pt x="670" y="279"/>
                </a:lnTo>
                <a:lnTo>
                  <a:pt x="707" y="279"/>
                </a:lnTo>
                <a:lnTo>
                  <a:pt x="720" y="28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007" name="Freeform 47"/>
          <p:cNvSpPr>
            <a:spLocks/>
          </p:cNvSpPr>
          <p:nvPr/>
        </p:nvSpPr>
        <p:spPr bwMode="auto">
          <a:xfrm>
            <a:off x="4648200" y="2971800"/>
            <a:ext cx="458788" cy="471488"/>
          </a:xfrm>
          <a:custGeom>
            <a:avLst/>
            <a:gdLst/>
            <a:ahLst/>
            <a:cxnLst>
              <a:cxn ang="0">
                <a:pos x="288" y="0"/>
              </a:cxn>
              <a:cxn ang="0">
                <a:pos x="262" y="71"/>
              </a:cxn>
              <a:cxn ang="0">
                <a:pos x="249" y="108"/>
              </a:cxn>
              <a:cxn ang="0">
                <a:pos x="237" y="146"/>
              </a:cxn>
              <a:cxn ang="0">
                <a:pos x="224" y="183"/>
              </a:cxn>
              <a:cxn ang="0">
                <a:pos x="199" y="221"/>
              </a:cxn>
              <a:cxn ang="0">
                <a:pos x="162" y="246"/>
              </a:cxn>
              <a:cxn ang="0">
                <a:pos x="124" y="271"/>
              </a:cxn>
              <a:cxn ang="0">
                <a:pos x="87" y="283"/>
              </a:cxn>
              <a:cxn ang="0">
                <a:pos x="49" y="296"/>
              </a:cxn>
              <a:cxn ang="0">
                <a:pos x="12" y="296"/>
              </a:cxn>
              <a:cxn ang="0">
                <a:pos x="0" y="288"/>
              </a:cxn>
            </a:cxnLst>
            <a:rect l="0" t="0" r="r" b="b"/>
            <a:pathLst>
              <a:path w="289" h="297">
                <a:moveTo>
                  <a:pt x="288" y="0"/>
                </a:moveTo>
                <a:lnTo>
                  <a:pt x="262" y="71"/>
                </a:lnTo>
                <a:lnTo>
                  <a:pt x="249" y="108"/>
                </a:lnTo>
                <a:lnTo>
                  <a:pt x="237" y="146"/>
                </a:lnTo>
                <a:lnTo>
                  <a:pt x="224" y="183"/>
                </a:lnTo>
                <a:lnTo>
                  <a:pt x="199" y="221"/>
                </a:lnTo>
                <a:lnTo>
                  <a:pt x="162" y="246"/>
                </a:lnTo>
                <a:lnTo>
                  <a:pt x="124" y="271"/>
                </a:lnTo>
                <a:lnTo>
                  <a:pt x="87" y="283"/>
                </a:lnTo>
                <a:lnTo>
                  <a:pt x="49" y="296"/>
                </a:lnTo>
                <a:lnTo>
                  <a:pt x="12" y="296"/>
                </a:lnTo>
                <a:lnTo>
                  <a:pt x="0" y="28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008" name="Rectangle 48"/>
          <p:cNvSpPr>
            <a:spLocks noChangeArrowheads="1"/>
          </p:cNvSpPr>
          <p:nvPr/>
        </p:nvSpPr>
        <p:spPr bwMode="auto">
          <a:xfrm>
            <a:off x="6559550" y="35115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1009" name="Rectangle 49"/>
          <p:cNvSpPr>
            <a:spLocks noChangeArrowheads="1"/>
          </p:cNvSpPr>
          <p:nvPr/>
        </p:nvSpPr>
        <p:spPr bwMode="auto">
          <a:xfrm>
            <a:off x="5692776" y="3476625"/>
            <a:ext cx="85407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Slot M</a:t>
            </a:r>
          </a:p>
        </p:txBody>
      </p:sp>
      <p:sp>
        <p:nvSpPr>
          <p:cNvPr id="41010" name="Rectangle 50"/>
          <p:cNvSpPr>
            <a:spLocks noChangeArrowheads="1"/>
          </p:cNvSpPr>
          <p:nvPr/>
        </p:nvSpPr>
        <p:spPr bwMode="auto">
          <a:xfrm>
            <a:off x="7597776" y="3859214"/>
            <a:ext cx="307975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41011" name="Rectangle 51"/>
          <p:cNvSpPr>
            <a:spLocks noChangeArrowheads="1"/>
          </p:cNvSpPr>
          <p:nvPr/>
        </p:nvSpPr>
        <p:spPr bwMode="auto">
          <a:xfrm>
            <a:off x="6683376" y="3859214"/>
            <a:ext cx="307975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41012" name="Rectangle 52"/>
          <p:cNvSpPr>
            <a:spLocks noChangeArrowheads="1"/>
          </p:cNvSpPr>
          <p:nvPr/>
        </p:nvSpPr>
        <p:spPr bwMode="auto">
          <a:xfrm>
            <a:off x="4551363" y="4314826"/>
            <a:ext cx="1206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rgbClr val="0000FF"/>
                </a:solidFill>
                <a:latin typeface="Book Antiqua" pitchFamily="18" charset="0"/>
              </a:rPr>
              <a:t>number </a:t>
            </a:r>
          </a:p>
          <a:p>
            <a:r>
              <a:rPr lang="en-AU">
                <a:solidFill>
                  <a:srgbClr val="0000FF"/>
                </a:solidFill>
                <a:latin typeface="Book Antiqua" pitchFamily="18" charset="0"/>
              </a:rPr>
              <a:t>of records</a:t>
            </a:r>
          </a:p>
        </p:txBody>
      </p:sp>
      <p:sp>
        <p:nvSpPr>
          <p:cNvPr id="41013" name="Freeform 53"/>
          <p:cNvSpPr>
            <a:spLocks/>
          </p:cNvSpPr>
          <p:nvPr/>
        </p:nvSpPr>
        <p:spPr bwMode="auto">
          <a:xfrm>
            <a:off x="4495801" y="3962400"/>
            <a:ext cx="396875" cy="458788"/>
          </a:xfrm>
          <a:custGeom>
            <a:avLst/>
            <a:gdLst/>
            <a:ahLst/>
            <a:cxnLst>
              <a:cxn ang="0">
                <a:pos x="240" y="288"/>
              </a:cxn>
              <a:cxn ang="0">
                <a:pos x="249" y="234"/>
              </a:cxn>
              <a:cxn ang="0">
                <a:pos x="249" y="197"/>
              </a:cxn>
              <a:cxn ang="0">
                <a:pos x="249" y="147"/>
              </a:cxn>
              <a:cxn ang="0">
                <a:pos x="237" y="109"/>
              </a:cxn>
              <a:cxn ang="0">
                <a:pos x="199" y="84"/>
              </a:cxn>
              <a:cxn ang="0">
                <a:pos x="162" y="59"/>
              </a:cxn>
              <a:cxn ang="0">
                <a:pos x="124" y="47"/>
              </a:cxn>
              <a:cxn ang="0">
                <a:pos x="87" y="34"/>
              </a:cxn>
              <a:cxn ang="0">
                <a:pos x="49" y="34"/>
              </a:cxn>
              <a:cxn ang="0">
                <a:pos x="12" y="34"/>
              </a:cxn>
              <a:cxn ang="0">
                <a:pos x="0" y="0"/>
              </a:cxn>
            </a:cxnLst>
            <a:rect l="0" t="0" r="r" b="b"/>
            <a:pathLst>
              <a:path w="250" h="289">
                <a:moveTo>
                  <a:pt x="240" y="288"/>
                </a:moveTo>
                <a:lnTo>
                  <a:pt x="249" y="234"/>
                </a:lnTo>
                <a:lnTo>
                  <a:pt x="249" y="197"/>
                </a:lnTo>
                <a:lnTo>
                  <a:pt x="249" y="147"/>
                </a:lnTo>
                <a:lnTo>
                  <a:pt x="237" y="109"/>
                </a:lnTo>
                <a:lnTo>
                  <a:pt x="199" y="84"/>
                </a:lnTo>
                <a:lnTo>
                  <a:pt x="162" y="59"/>
                </a:lnTo>
                <a:lnTo>
                  <a:pt x="124" y="47"/>
                </a:lnTo>
                <a:lnTo>
                  <a:pt x="87" y="34"/>
                </a:lnTo>
                <a:lnTo>
                  <a:pt x="49" y="34"/>
                </a:lnTo>
                <a:lnTo>
                  <a:pt x="12" y="3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1014" name="Rectangle 54"/>
          <p:cNvSpPr>
            <a:spLocks noChangeArrowheads="1"/>
          </p:cNvSpPr>
          <p:nvPr/>
        </p:nvSpPr>
        <p:spPr bwMode="auto">
          <a:xfrm>
            <a:off x="8894764" y="4314826"/>
            <a:ext cx="993775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rgbClr val="0000FF"/>
                </a:solidFill>
                <a:latin typeface="Book Antiqua" pitchFamily="18" charset="0"/>
              </a:rPr>
              <a:t>number</a:t>
            </a:r>
          </a:p>
          <a:p>
            <a:r>
              <a:rPr lang="en-AU">
                <a:solidFill>
                  <a:srgbClr val="0000FF"/>
                </a:solidFill>
                <a:latin typeface="Book Antiqua" pitchFamily="18" charset="0"/>
              </a:rPr>
              <a:t>of slots</a:t>
            </a:r>
          </a:p>
        </p:txBody>
      </p:sp>
      <p:sp>
        <p:nvSpPr>
          <p:cNvPr id="41015" name="Freeform 55"/>
          <p:cNvSpPr>
            <a:spLocks/>
          </p:cNvSpPr>
          <p:nvPr/>
        </p:nvSpPr>
        <p:spPr bwMode="auto">
          <a:xfrm>
            <a:off x="8305800" y="4038600"/>
            <a:ext cx="687388" cy="382588"/>
          </a:xfrm>
          <a:custGeom>
            <a:avLst/>
            <a:gdLst/>
            <a:ahLst/>
            <a:cxnLst>
              <a:cxn ang="0">
                <a:pos x="432" y="240"/>
              </a:cxn>
              <a:cxn ang="0">
                <a:pos x="409" y="186"/>
              </a:cxn>
              <a:cxn ang="0">
                <a:pos x="371" y="149"/>
              </a:cxn>
              <a:cxn ang="0">
                <a:pos x="333" y="111"/>
              </a:cxn>
              <a:cxn ang="0">
                <a:pos x="296" y="86"/>
              </a:cxn>
              <a:cxn ang="0">
                <a:pos x="258" y="61"/>
              </a:cxn>
              <a:cxn ang="0">
                <a:pos x="221" y="49"/>
              </a:cxn>
              <a:cxn ang="0">
                <a:pos x="183" y="36"/>
              </a:cxn>
              <a:cxn ang="0">
                <a:pos x="146" y="24"/>
              </a:cxn>
              <a:cxn ang="0">
                <a:pos x="108" y="24"/>
              </a:cxn>
              <a:cxn ang="0">
                <a:pos x="71" y="11"/>
              </a:cxn>
              <a:cxn ang="0">
                <a:pos x="33" y="11"/>
              </a:cxn>
              <a:cxn ang="0">
                <a:pos x="0" y="0"/>
              </a:cxn>
            </a:cxnLst>
            <a:rect l="0" t="0" r="r" b="b"/>
            <a:pathLst>
              <a:path w="433" h="241">
                <a:moveTo>
                  <a:pt x="432" y="240"/>
                </a:moveTo>
                <a:lnTo>
                  <a:pt x="409" y="186"/>
                </a:lnTo>
                <a:lnTo>
                  <a:pt x="371" y="149"/>
                </a:lnTo>
                <a:lnTo>
                  <a:pt x="333" y="111"/>
                </a:lnTo>
                <a:lnTo>
                  <a:pt x="296" y="86"/>
                </a:lnTo>
                <a:lnTo>
                  <a:pt x="258" y="61"/>
                </a:lnTo>
                <a:lnTo>
                  <a:pt x="221" y="49"/>
                </a:lnTo>
                <a:lnTo>
                  <a:pt x="183" y="36"/>
                </a:lnTo>
                <a:lnTo>
                  <a:pt x="146" y="24"/>
                </a:lnTo>
                <a:lnTo>
                  <a:pt x="108" y="24"/>
                </a:lnTo>
                <a:lnTo>
                  <a:pt x="71" y="11"/>
                </a:lnTo>
                <a:lnTo>
                  <a:pt x="33" y="11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CC8C5AC7-E4AC-AA76-D3B2-DCC8C4DE7D35}"/>
              </a:ext>
            </a:extLst>
          </p:cNvPr>
          <p:cNvSpPr txBox="1">
            <a:spLocks noChangeArrowheads="1"/>
          </p:cNvSpPr>
          <p:nvPr/>
        </p:nvSpPr>
        <p:spPr>
          <a:xfrm>
            <a:off x="6020594" y="5144581"/>
            <a:ext cx="5536721" cy="14478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Char char="*"/>
            </a:pPr>
            <a:r>
              <a:rPr lang="en-AU" i="1" dirty="0"/>
              <a:t>In </a:t>
            </a:r>
            <a:r>
              <a:rPr lang="en-GB" i="1" dirty="0"/>
              <a:t>the second alternative, we use a bitmap to track the free space.</a:t>
            </a:r>
            <a:endParaRPr lang="en-AU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59715-6B12-13FA-3ED1-CF7325F436F1}"/>
              </a:ext>
            </a:extLst>
          </p:cNvPr>
          <p:cNvSpPr txBox="1"/>
          <p:nvPr/>
        </p:nvSpPr>
        <p:spPr>
          <a:xfrm>
            <a:off x="8482745" y="1727478"/>
            <a:ext cx="3413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Record id = &lt;</a:t>
            </a:r>
            <a:r>
              <a:rPr lang="en-GB" dirty="0" err="1"/>
              <a:t>pageId,slotNumber</a:t>
            </a:r>
            <a:r>
              <a:rPr lang="en-GB" dirty="0"/>
              <a:t>&gt;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uiExpand="1" build="p" animBg="1"/>
      <p:bldP spid="40974" grpId="0" animBg="1"/>
      <p:bldP spid="40975" grpId="0" animBg="1"/>
      <p:bldP spid="40976" grpId="0" animBg="1"/>
      <p:bldP spid="40977" grpId="0" animBg="1"/>
      <p:bldP spid="40978" grpId="0" animBg="1"/>
      <p:bldP spid="40979" grpId="0" animBg="1"/>
      <p:bldP spid="40980" grpId="0" animBg="1"/>
      <p:bldP spid="40981" grpId="0" animBg="1"/>
      <p:bldP spid="40982" grpId="0" animBg="1"/>
      <p:bldP spid="40983" grpId="0" animBg="1"/>
      <p:bldP spid="40984" grpId="0" animBg="1"/>
      <p:bldP spid="40985" grpId="0" animBg="1"/>
      <p:bldP spid="40986" grpId="0" animBg="1"/>
      <p:bldP spid="40991" grpId="0"/>
      <p:bldP spid="40993" grpId="0"/>
      <p:bldP spid="40994" grpId="0"/>
      <p:bldP spid="40995" grpId="0"/>
      <p:bldP spid="40996" grpId="0"/>
      <p:bldP spid="40997" grpId="0"/>
      <p:bldP spid="40999" grpId="0"/>
      <p:bldP spid="41000" grpId="0"/>
      <p:bldP spid="41001" grpId="0"/>
      <p:bldP spid="41002" grpId="0"/>
      <p:bldP spid="41003" grpId="0" animBg="1"/>
      <p:bldP spid="41005" grpId="0" animBg="1"/>
      <p:bldP spid="41006" grpId="0" animBg="1"/>
      <p:bldP spid="41008" grpId="0" animBg="1"/>
      <p:bldP spid="41009" grpId="0"/>
      <p:bldP spid="41010" grpId="0"/>
      <p:bldP spid="41011" grpId="0"/>
      <p:bldP spid="41014" grpId="0"/>
      <p:bldP spid="41015" grpId="0" animBg="1"/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D59E7-5075-F9B5-7299-0D0CA436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D452B-3F13-13F5-9FDC-FCBCF0D42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Different records in a file may have different sizes in bytes for several reasons</a:t>
            </a:r>
          </a:p>
          <a:p>
            <a:pPr marL="1143000" lvl="1" indent="-457200"/>
            <a:r>
              <a:rPr lang="en-GB" dirty="0"/>
              <a:t>Records of the same record type but have one or more </a:t>
            </a:r>
            <a:r>
              <a:rPr lang="en-GB" dirty="0">
                <a:solidFill>
                  <a:srgbClr val="C00000"/>
                </a:solidFill>
              </a:rPr>
              <a:t>varying length attributes </a:t>
            </a:r>
            <a:r>
              <a:rPr lang="en-GB" dirty="0"/>
              <a:t>(e.g. TEXT domain with no character limit)</a:t>
            </a:r>
          </a:p>
          <a:p>
            <a:pPr marL="1143000" lvl="1" indent="-457200"/>
            <a:r>
              <a:rPr lang="en-GB" dirty="0"/>
              <a:t>Records of the same type but an attribute </a:t>
            </a:r>
            <a:r>
              <a:rPr lang="en-GB" dirty="0">
                <a:solidFill>
                  <a:srgbClr val="C00000"/>
                </a:solidFill>
              </a:rPr>
              <a:t>may have multiple values </a:t>
            </a:r>
            <a:r>
              <a:rPr lang="en-GB" dirty="0"/>
              <a:t>for a record (e.g. multiple contact phone numbers)</a:t>
            </a:r>
          </a:p>
          <a:p>
            <a:pPr marL="1143000" lvl="1" indent="-457200"/>
            <a:r>
              <a:rPr lang="en-GB" dirty="0"/>
              <a:t>Records of the same type but one or more attributes may be </a:t>
            </a:r>
            <a:r>
              <a:rPr lang="en-GB" dirty="0">
                <a:solidFill>
                  <a:srgbClr val="C00000"/>
                </a:solidFill>
              </a:rPr>
              <a:t>optional</a:t>
            </a:r>
            <a:r>
              <a:rPr lang="en-GB" dirty="0"/>
              <a:t>.</a:t>
            </a:r>
          </a:p>
          <a:p>
            <a:pPr marL="1143000" lvl="1" indent="-457200"/>
            <a:endParaRPr lang="en-GB" dirty="0"/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3226D-C42D-4F2F-8CFB-1462ACD3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length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01D30-728D-3DE4-9ECA-346D00B23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078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946D-8279-878B-6756-7FC59F4DA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D91A7-BA60-1B25-9A02-C09A5080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length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66471-BFCE-0B09-06FF-49506B867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23</a:t>
            </a:fld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8169BB6-BCE9-906A-536B-182BBFE61D2F}"/>
              </a:ext>
            </a:extLst>
          </p:cNvPr>
          <p:cNvGraphicFramePr>
            <a:graphicFrameLocks noGrp="1"/>
          </p:cNvGraphicFramePr>
          <p:nvPr/>
        </p:nvGraphicFramePr>
        <p:xfrm>
          <a:off x="1676403" y="3215640"/>
          <a:ext cx="7576548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06">
                  <a:extLst>
                    <a:ext uri="{9D8B030D-6E8A-4147-A177-3AD203B41FA5}">
                      <a16:colId xmlns:a16="http://schemas.microsoft.com/office/drawing/2014/main" val="1718976606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782064172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913140910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863607823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842170049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173120174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067339592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41767244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600984915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543422490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880403524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008191717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688201537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110902759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257138607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4242954874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00195760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432250615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84687437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4286861100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102787999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421260419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85259231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528502325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190863201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187007192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3187155227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664876952"/>
                    </a:ext>
                  </a:extLst>
                </a:gridCol>
                <a:gridCol w="245406">
                  <a:extLst>
                    <a:ext uri="{9D8B030D-6E8A-4147-A177-3AD203B41FA5}">
                      <a16:colId xmlns:a16="http://schemas.microsoft.com/office/drawing/2014/main" val="2563858921"/>
                    </a:ext>
                  </a:extLst>
                </a:gridCol>
                <a:gridCol w="459774">
                  <a:extLst>
                    <a:ext uri="{9D8B030D-6E8A-4147-A177-3AD203B41FA5}">
                      <a16:colId xmlns:a16="http://schemas.microsoft.com/office/drawing/2014/main" val="350853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Z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47000</a:t>
                      </a:r>
                    </a:p>
                  </a:txBody>
                  <a:tcPr marL="0" marR="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4595"/>
                  </a:ext>
                </a:extLst>
              </a:tr>
            </a:tbl>
          </a:graphicData>
        </a:graphic>
      </p:graphicFrame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93E07E8-CC03-1829-568F-92829DB5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38629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Fields/Attributes in variable length records can be terminated by a special (like *) separator character.</a:t>
            </a:r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Other methods for encoding variable length fields may include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Fields as name/value pairs &lt;field name, field value&gt;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Field length (in bytes) can be stored preceding field value</a:t>
            </a:r>
          </a:p>
          <a:p>
            <a:pPr marL="1143000" lvl="1" indent="-457200"/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92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C77DC-82C9-4F23-CC22-128CFDA92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95280-433D-082E-81DF-00616A20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Fields/Attributes in variable length records can be terminated by a special (like *) separator character.</a:t>
            </a:r>
          </a:p>
          <a:p>
            <a:pPr marL="1600200" lvl="2" indent="-457200"/>
            <a:endParaRPr lang="en-GB" dirty="0"/>
          </a:p>
          <a:p>
            <a:pPr marL="1600200" lvl="2" indent="-457200"/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Other methods for encoding variable length attributes may include</a:t>
            </a:r>
          </a:p>
          <a:p>
            <a:pPr marL="1143000" lvl="1" indent="-457200"/>
            <a:r>
              <a:rPr lang="en-GB" dirty="0"/>
              <a:t>Attributes as pairs &lt;attribute name, attribute value&gt; pairs</a:t>
            </a:r>
          </a:p>
          <a:p>
            <a:pPr marL="1143000" lvl="1" indent="-457200"/>
            <a:r>
              <a:rPr lang="en-GB" dirty="0"/>
              <a:t>Fields/Attribute length (in bytes) can be stored preceding field value</a:t>
            </a:r>
          </a:p>
          <a:p>
            <a:pPr marL="1143000" lvl="1" indent="-457200"/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370045-AC75-2842-744F-010C0E0C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are variable-length records kept in a page?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6FDAE-C194-F58F-8215-C64729E89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24</a:t>
            </a:fld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230BF58-376F-421B-069D-0CEBB96EC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09365"/>
              </p:ext>
            </p:extLst>
          </p:nvPr>
        </p:nvGraphicFramePr>
        <p:xfrm>
          <a:off x="1676403" y="3215640"/>
          <a:ext cx="7576558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952">
                  <a:extLst>
                    <a:ext uri="{9D8B030D-6E8A-4147-A177-3AD203B41FA5}">
                      <a16:colId xmlns:a16="http://schemas.microsoft.com/office/drawing/2014/main" val="3236852475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1718976606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1782064172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2913140910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3863607823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842170049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2173120174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3067339592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41767244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3600984915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1543422490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3880403524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1008191717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1688201537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2110902759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2257138607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4242954874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300195760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432250615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84687437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4286861100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2102787999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421260419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285259231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528502325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190863201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2187007192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3187155227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664876952"/>
                    </a:ext>
                  </a:extLst>
                </a:gridCol>
                <a:gridCol w="230476">
                  <a:extLst>
                    <a:ext uri="{9D8B030D-6E8A-4147-A177-3AD203B41FA5}">
                      <a16:colId xmlns:a16="http://schemas.microsoft.com/office/drawing/2014/main" val="2563858921"/>
                    </a:ext>
                  </a:extLst>
                </a:gridCol>
                <a:gridCol w="431802">
                  <a:extLst>
                    <a:ext uri="{9D8B030D-6E8A-4147-A177-3AD203B41FA5}">
                      <a16:colId xmlns:a16="http://schemas.microsoft.com/office/drawing/2014/main" val="350853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47000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Z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…….</a:t>
                      </a:r>
                    </a:p>
                  </a:txBody>
                  <a:tcPr marL="0" marR="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4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859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AU" dirty="0"/>
              <a:t>How are variable-length records kept in a page?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5410200"/>
            <a:ext cx="7696200" cy="1066800"/>
          </a:xfrm>
          <a:noFill/>
          <a:ln/>
        </p:spPr>
        <p:txBody>
          <a:bodyPr>
            <a:normAutofit/>
          </a:bodyPr>
          <a:lstStyle/>
          <a:p>
            <a:pPr>
              <a:buFont typeface="Monotype Sorts" pitchFamily="2" charset="2"/>
              <a:buChar char="*"/>
            </a:pPr>
            <a:r>
              <a:rPr lang="en-AU" i="1"/>
              <a:t>Can move records on page without changing rid; so, attractive for fixed-length records too</a:t>
            </a:r>
            <a:r>
              <a:rPr lang="en-AU"/>
              <a:t>.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2527300" y="1533526"/>
            <a:ext cx="7061200" cy="3025775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8131175" y="1698625"/>
            <a:ext cx="806450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Page i</a:t>
            </a: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2901950" y="1798638"/>
            <a:ext cx="1968500" cy="25876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5111750" y="2476501"/>
            <a:ext cx="1663700" cy="25876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6559550" y="2951163"/>
            <a:ext cx="2501900" cy="25876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2520950" y="3290888"/>
            <a:ext cx="7073900" cy="1274762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2797175" y="1495425"/>
            <a:ext cx="1271588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Rid = (i,N)</a:t>
            </a: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5006975" y="2174875"/>
            <a:ext cx="1195388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Rid = (i,2)</a:t>
            </a:r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6759575" y="2649539"/>
            <a:ext cx="1195388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Rid = (i,1)</a:t>
            </a:r>
          </a:p>
        </p:txBody>
      </p:sp>
      <p:sp useBgFill="1">
        <p:nvSpPr>
          <p:cNvPr id="43023" name="Rectangle 15"/>
          <p:cNvSpPr>
            <a:spLocks noChangeArrowheads="1"/>
          </p:cNvSpPr>
          <p:nvPr/>
        </p:nvSpPr>
        <p:spPr bwMode="auto">
          <a:xfrm>
            <a:off x="9074150" y="4171950"/>
            <a:ext cx="5207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 useBgFill="1">
        <p:nvSpPr>
          <p:cNvPr id="43024" name="Rectangle 16"/>
          <p:cNvSpPr>
            <a:spLocks noChangeArrowheads="1"/>
          </p:cNvSpPr>
          <p:nvPr/>
        </p:nvSpPr>
        <p:spPr bwMode="auto">
          <a:xfrm>
            <a:off x="7931150" y="4171950"/>
            <a:ext cx="5969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 useBgFill="1">
        <p:nvSpPr>
          <p:cNvPr id="43025" name="Rectangle 17"/>
          <p:cNvSpPr>
            <a:spLocks noChangeArrowheads="1"/>
          </p:cNvSpPr>
          <p:nvPr/>
        </p:nvSpPr>
        <p:spPr bwMode="auto">
          <a:xfrm>
            <a:off x="8540750" y="4171950"/>
            <a:ext cx="5207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 useBgFill="1">
        <p:nvSpPr>
          <p:cNvPr id="43026" name="Rectangle 18"/>
          <p:cNvSpPr>
            <a:spLocks noChangeArrowheads="1"/>
          </p:cNvSpPr>
          <p:nvPr/>
        </p:nvSpPr>
        <p:spPr bwMode="auto">
          <a:xfrm>
            <a:off x="7321550" y="4171950"/>
            <a:ext cx="5969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 useBgFill="1">
        <p:nvSpPr>
          <p:cNvPr id="43027" name="Rectangle 19"/>
          <p:cNvSpPr>
            <a:spLocks noChangeArrowheads="1"/>
          </p:cNvSpPr>
          <p:nvPr/>
        </p:nvSpPr>
        <p:spPr bwMode="auto">
          <a:xfrm>
            <a:off x="6178550" y="4171950"/>
            <a:ext cx="11303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 useBgFill="1">
        <p:nvSpPr>
          <p:cNvPr id="43028" name="Rectangle 20"/>
          <p:cNvSpPr>
            <a:spLocks noChangeArrowheads="1"/>
          </p:cNvSpPr>
          <p:nvPr/>
        </p:nvSpPr>
        <p:spPr bwMode="auto">
          <a:xfrm>
            <a:off x="5568950" y="4171950"/>
            <a:ext cx="5969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9580563" y="4238625"/>
            <a:ext cx="849312" cy="1079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sz="1600">
                <a:solidFill>
                  <a:srgbClr val="063DE8"/>
                </a:solidFill>
                <a:latin typeface="Book Antiqua" pitchFamily="18" charset="0"/>
              </a:rPr>
              <a:t>Pointer</a:t>
            </a:r>
          </a:p>
          <a:p>
            <a:r>
              <a:rPr lang="en-AU" sz="1600">
                <a:solidFill>
                  <a:srgbClr val="063DE8"/>
                </a:solidFill>
                <a:latin typeface="Book Antiqua" pitchFamily="18" charset="0"/>
              </a:rPr>
              <a:t>to start</a:t>
            </a:r>
          </a:p>
          <a:p>
            <a:r>
              <a:rPr lang="en-AU" sz="1600">
                <a:solidFill>
                  <a:srgbClr val="063DE8"/>
                </a:solidFill>
                <a:latin typeface="Book Antiqua" pitchFamily="18" charset="0"/>
              </a:rPr>
              <a:t>of free</a:t>
            </a:r>
          </a:p>
          <a:p>
            <a:r>
              <a:rPr lang="en-AU" sz="1600">
                <a:solidFill>
                  <a:srgbClr val="063DE8"/>
                </a:solidFill>
                <a:latin typeface="Book Antiqua" pitchFamily="18" charset="0"/>
              </a:rPr>
              <a:t>space</a:t>
            </a:r>
          </a:p>
        </p:txBody>
      </p:sp>
      <p:sp>
        <p:nvSpPr>
          <p:cNvPr id="43030" name="Rectangle 22"/>
          <p:cNvSpPr>
            <a:spLocks noChangeArrowheads="1"/>
          </p:cNvSpPr>
          <p:nvPr/>
        </p:nvSpPr>
        <p:spPr bwMode="auto">
          <a:xfrm>
            <a:off x="6149975" y="5153026"/>
            <a:ext cx="17272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sz="1400">
                <a:solidFill>
                  <a:srgbClr val="CF0E30"/>
                </a:solidFill>
                <a:latin typeface="Book Antiqua" pitchFamily="18" charset="0"/>
              </a:rPr>
              <a:t>SLOT DIRECTORY</a:t>
            </a:r>
          </a:p>
        </p:txBody>
      </p:sp>
      <p:grpSp>
        <p:nvGrpSpPr>
          <p:cNvPr id="43034" name="Group 26"/>
          <p:cNvGrpSpPr>
            <a:grpSpLocks/>
          </p:cNvGrpSpPr>
          <p:nvPr/>
        </p:nvGrpSpPr>
        <p:grpSpPr bwMode="auto">
          <a:xfrm>
            <a:off x="5568950" y="4806950"/>
            <a:ext cx="2895600" cy="298450"/>
            <a:chOff x="2548" y="3028"/>
            <a:chExt cx="1824" cy="188"/>
          </a:xfrm>
        </p:grpSpPr>
        <p:sp>
          <p:nvSpPr>
            <p:cNvPr id="43031" name="Line 23"/>
            <p:cNvSpPr>
              <a:spLocks noChangeShapeType="1"/>
            </p:cNvSpPr>
            <p:nvPr/>
          </p:nvSpPr>
          <p:spPr bwMode="auto">
            <a:xfrm>
              <a:off x="2548" y="3028"/>
              <a:ext cx="376" cy="184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3032" name="Line 24"/>
            <p:cNvSpPr>
              <a:spLocks noChangeShapeType="1"/>
            </p:cNvSpPr>
            <p:nvPr/>
          </p:nvSpPr>
          <p:spPr bwMode="auto">
            <a:xfrm>
              <a:off x="2932" y="3216"/>
              <a:ext cx="1096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3033" name="Line 25"/>
            <p:cNvSpPr>
              <a:spLocks noChangeShapeType="1"/>
            </p:cNvSpPr>
            <p:nvPr/>
          </p:nvSpPr>
          <p:spPr bwMode="auto">
            <a:xfrm flipH="1">
              <a:off x="4028" y="3028"/>
              <a:ext cx="344" cy="184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5694364" y="4545014"/>
            <a:ext cx="2727325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accent2"/>
                </a:solidFill>
                <a:latin typeface="Book Antiqua" pitchFamily="18" charset="0"/>
              </a:rPr>
              <a:t>N</a:t>
            </a:r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           . . .            2         1</a:t>
            </a:r>
          </a:p>
        </p:txBody>
      </p:sp>
      <p:sp>
        <p:nvSpPr>
          <p:cNvPr id="43036" name="Freeform 28"/>
          <p:cNvSpPr>
            <a:spLocks/>
          </p:cNvSpPr>
          <p:nvPr/>
        </p:nvSpPr>
        <p:spPr bwMode="auto">
          <a:xfrm>
            <a:off x="6434138" y="3124200"/>
            <a:ext cx="1568450" cy="1220788"/>
          </a:xfrm>
          <a:custGeom>
            <a:avLst/>
            <a:gdLst/>
            <a:ahLst/>
            <a:cxnLst>
              <a:cxn ang="0">
                <a:pos x="987" y="768"/>
              </a:cxn>
              <a:cxn ang="0">
                <a:pos x="970" y="709"/>
              </a:cxn>
              <a:cxn ang="0">
                <a:pos x="948" y="662"/>
              </a:cxn>
              <a:cxn ang="0">
                <a:pos x="916" y="627"/>
              </a:cxn>
              <a:cxn ang="0">
                <a:pos x="883" y="604"/>
              </a:cxn>
              <a:cxn ang="0">
                <a:pos x="850" y="592"/>
              </a:cxn>
              <a:cxn ang="0">
                <a:pos x="817" y="580"/>
              </a:cxn>
              <a:cxn ang="0">
                <a:pos x="785" y="568"/>
              </a:cxn>
              <a:cxn ang="0">
                <a:pos x="741" y="568"/>
              </a:cxn>
              <a:cxn ang="0">
                <a:pos x="686" y="557"/>
              </a:cxn>
              <a:cxn ang="0">
                <a:pos x="654" y="544"/>
              </a:cxn>
              <a:cxn ang="0">
                <a:pos x="599" y="521"/>
              </a:cxn>
              <a:cxn ang="0">
                <a:pos x="555" y="510"/>
              </a:cxn>
              <a:cxn ang="0">
                <a:pos x="501" y="486"/>
              </a:cxn>
              <a:cxn ang="0">
                <a:pos x="436" y="450"/>
              </a:cxn>
              <a:cxn ang="0">
                <a:pos x="392" y="427"/>
              </a:cxn>
              <a:cxn ang="0">
                <a:pos x="349" y="416"/>
              </a:cxn>
              <a:cxn ang="0">
                <a:pos x="305" y="392"/>
              </a:cxn>
              <a:cxn ang="0">
                <a:pos x="261" y="368"/>
              </a:cxn>
              <a:cxn ang="0">
                <a:pos x="218" y="333"/>
              </a:cxn>
              <a:cxn ang="0">
                <a:pos x="185" y="309"/>
              </a:cxn>
              <a:cxn ang="0">
                <a:pos x="152" y="286"/>
              </a:cxn>
              <a:cxn ang="0">
                <a:pos x="119" y="274"/>
              </a:cxn>
              <a:cxn ang="0">
                <a:pos x="87" y="251"/>
              </a:cxn>
              <a:cxn ang="0">
                <a:pos x="54" y="239"/>
              </a:cxn>
              <a:cxn ang="0">
                <a:pos x="21" y="204"/>
              </a:cxn>
              <a:cxn ang="0">
                <a:pos x="0" y="169"/>
              </a:cxn>
              <a:cxn ang="0">
                <a:pos x="0" y="133"/>
              </a:cxn>
              <a:cxn ang="0">
                <a:pos x="0" y="98"/>
              </a:cxn>
              <a:cxn ang="0">
                <a:pos x="10" y="63"/>
              </a:cxn>
              <a:cxn ang="0">
                <a:pos x="32" y="28"/>
              </a:cxn>
              <a:cxn ang="0">
                <a:pos x="65" y="0"/>
              </a:cxn>
            </a:cxnLst>
            <a:rect l="0" t="0" r="r" b="b"/>
            <a:pathLst>
              <a:path w="988" h="769">
                <a:moveTo>
                  <a:pt x="987" y="768"/>
                </a:moveTo>
                <a:lnTo>
                  <a:pt x="970" y="709"/>
                </a:lnTo>
                <a:lnTo>
                  <a:pt x="948" y="662"/>
                </a:lnTo>
                <a:lnTo>
                  <a:pt x="916" y="627"/>
                </a:lnTo>
                <a:lnTo>
                  <a:pt x="883" y="604"/>
                </a:lnTo>
                <a:lnTo>
                  <a:pt x="850" y="592"/>
                </a:lnTo>
                <a:lnTo>
                  <a:pt x="817" y="580"/>
                </a:lnTo>
                <a:lnTo>
                  <a:pt x="785" y="568"/>
                </a:lnTo>
                <a:lnTo>
                  <a:pt x="741" y="568"/>
                </a:lnTo>
                <a:lnTo>
                  <a:pt x="686" y="557"/>
                </a:lnTo>
                <a:lnTo>
                  <a:pt x="654" y="544"/>
                </a:lnTo>
                <a:lnTo>
                  <a:pt x="599" y="521"/>
                </a:lnTo>
                <a:lnTo>
                  <a:pt x="555" y="510"/>
                </a:lnTo>
                <a:lnTo>
                  <a:pt x="501" y="486"/>
                </a:lnTo>
                <a:lnTo>
                  <a:pt x="436" y="450"/>
                </a:lnTo>
                <a:lnTo>
                  <a:pt x="392" y="427"/>
                </a:lnTo>
                <a:lnTo>
                  <a:pt x="349" y="416"/>
                </a:lnTo>
                <a:lnTo>
                  <a:pt x="305" y="392"/>
                </a:lnTo>
                <a:lnTo>
                  <a:pt x="261" y="368"/>
                </a:lnTo>
                <a:lnTo>
                  <a:pt x="218" y="333"/>
                </a:lnTo>
                <a:lnTo>
                  <a:pt x="185" y="309"/>
                </a:lnTo>
                <a:lnTo>
                  <a:pt x="152" y="286"/>
                </a:lnTo>
                <a:lnTo>
                  <a:pt x="119" y="274"/>
                </a:lnTo>
                <a:lnTo>
                  <a:pt x="87" y="251"/>
                </a:lnTo>
                <a:lnTo>
                  <a:pt x="54" y="239"/>
                </a:lnTo>
                <a:lnTo>
                  <a:pt x="21" y="204"/>
                </a:lnTo>
                <a:lnTo>
                  <a:pt x="0" y="169"/>
                </a:lnTo>
                <a:lnTo>
                  <a:pt x="0" y="133"/>
                </a:lnTo>
                <a:lnTo>
                  <a:pt x="0" y="98"/>
                </a:lnTo>
                <a:lnTo>
                  <a:pt x="10" y="63"/>
                </a:lnTo>
                <a:lnTo>
                  <a:pt x="32" y="28"/>
                </a:lnTo>
                <a:lnTo>
                  <a:pt x="65" y="0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037" name="Freeform 29"/>
          <p:cNvSpPr>
            <a:spLocks/>
          </p:cNvSpPr>
          <p:nvPr/>
        </p:nvSpPr>
        <p:spPr bwMode="auto">
          <a:xfrm>
            <a:off x="4884738" y="2667000"/>
            <a:ext cx="2508250" cy="1677988"/>
          </a:xfrm>
          <a:custGeom>
            <a:avLst/>
            <a:gdLst/>
            <a:ahLst/>
            <a:cxnLst>
              <a:cxn ang="0">
                <a:pos x="1579" y="1056"/>
              </a:cxn>
              <a:cxn ang="0">
                <a:pos x="1524" y="1009"/>
              </a:cxn>
              <a:cxn ang="0">
                <a:pos x="1490" y="972"/>
              </a:cxn>
              <a:cxn ang="0">
                <a:pos x="1455" y="948"/>
              </a:cxn>
              <a:cxn ang="0">
                <a:pos x="1421" y="913"/>
              </a:cxn>
              <a:cxn ang="0">
                <a:pos x="1375" y="889"/>
              </a:cxn>
              <a:cxn ang="0">
                <a:pos x="1329" y="865"/>
              </a:cxn>
              <a:cxn ang="0">
                <a:pos x="1294" y="865"/>
              </a:cxn>
              <a:cxn ang="0">
                <a:pos x="1261" y="853"/>
              </a:cxn>
              <a:cxn ang="0">
                <a:pos x="1226" y="841"/>
              </a:cxn>
              <a:cxn ang="0">
                <a:pos x="1192" y="829"/>
              </a:cxn>
              <a:cxn ang="0">
                <a:pos x="1157" y="829"/>
              </a:cxn>
              <a:cxn ang="0">
                <a:pos x="1123" y="817"/>
              </a:cxn>
              <a:cxn ang="0">
                <a:pos x="1077" y="793"/>
              </a:cxn>
              <a:cxn ang="0">
                <a:pos x="1042" y="781"/>
              </a:cxn>
              <a:cxn ang="0">
                <a:pos x="986" y="757"/>
              </a:cxn>
              <a:cxn ang="0">
                <a:pos x="940" y="746"/>
              </a:cxn>
              <a:cxn ang="0">
                <a:pos x="894" y="722"/>
              </a:cxn>
              <a:cxn ang="0">
                <a:pos x="859" y="698"/>
              </a:cxn>
              <a:cxn ang="0">
                <a:pos x="802" y="674"/>
              </a:cxn>
              <a:cxn ang="0">
                <a:pos x="745" y="638"/>
              </a:cxn>
              <a:cxn ang="0">
                <a:pos x="711" y="626"/>
              </a:cxn>
              <a:cxn ang="0">
                <a:pos x="687" y="614"/>
              </a:cxn>
              <a:cxn ang="0">
                <a:pos x="630" y="590"/>
              </a:cxn>
              <a:cxn ang="0">
                <a:pos x="595" y="566"/>
              </a:cxn>
              <a:cxn ang="0">
                <a:pos x="561" y="554"/>
              </a:cxn>
              <a:cxn ang="0">
                <a:pos x="526" y="530"/>
              </a:cxn>
              <a:cxn ang="0">
                <a:pos x="470" y="506"/>
              </a:cxn>
              <a:cxn ang="0">
                <a:pos x="424" y="494"/>
              </a:cxn>
              <a:cxn ang="0">
                <a:pos x="389" y="483"/>
              </a:cxn>
              <a:cxn ang="0">
                <a:pos x="343" y="459"/>
              </a:cxn>
              <a:cxn ang="0">
                <a:pos x="309" y="447"/>
              </a:cxn>
              <a:cxn ang="0">
                <a:pos x="274" y="423"/>
              </a:cxn>
              <a:cxn ang="0">
                <a:pos x="229" y="411"/>
              </a:cxn>
              <a:cxn ang="0">
                <a:pos x="195" y="387"/>
              </a:cxn>
              <a:cxn ang="0">
                <a:pos x="160" y="375"/>
              </a:cxn>
              <a:cxn ang="0">
                <a:pos x="126" y="352"/>
              </a:cxn>
              <a:cxn ang="0">
                <a:pos x="80" y="304"/>
              </a:cxn>
              <a:cxn ang="0">
                <a:pos x="45" y="291"/>
              </a:cxn>
              <a:cxn ang="0">
                <a:pos x="22" y="256"/>
              </a:cxn>
              <a:cxn ang="0">
                <a:pos x="11" y="220"/>
              </a:cxn>
              <a:cxn ang="0">
                <a:pos x="0" y="184"/>
              </a:cxn>
              <a:cxn ang="0">
                <a:pos x="0" y="148"/>
              </a:cxn>
              <a:cxn ang="0">
                <a:pos x="11" y="112"/>
              </a:cxn>
              <a:cxn ang="0">
                <a:pos x="22" y="76"/>
              </a:cxn>
              <a:cxn ang="0">
                <a:pos x="57" y="52"/>
              </a:cxn>
              <a:cxn ang="0">
                <a:pos x="91" y="28"/>
              </a:cxn>
              <a:cxn ang="0">
                <a:pos x="126" y="4"/>
              </a:cxn>
              <a:cxn ang="0">
                <a:pos x="127" y="0"/>
              </a:cxn>
            </a:cxnLst>
            <a:rect l="0" t="0" r="r" b="b"/>
            <a:pathLst>
              <a:path w="1580" h="1057">
                <a:moveTo>
                  <a:pt x="1579" y="1056"/>
                </a:moveTo>
                <a:lnTo>
                  <a:pt x="1524" y="1009"/>
                </a:lnTo>
                <a:lnTo>
                  <a:pt x="1490" y="972"/>
                </a:lnTo>
                <a:lnTo>
                  <a:pt x="1455" y="948"/>
                </a:lnTo>
                <a:lnTo>
                  <a:pt x="1421" y="913"/>
                </a:lnTo>
                <a:lnTo>
                  <a:pt x="1375" y="889"/>
                </a:lnTo>
                <a:lnTo>
                  <a:pt x="1329" y="865"/>
                </a:lnTo>
                <a:lnTo>
                  <a:pt x="1294" y="865"/>
                </a:lnTo>
                <a:lnTo>
                  <a:pt x="1261" y="853"/>
                </a:lnTo>
                <a:lnTo>
                  <a:pt x="1226" y="841"/>
                </a:lnTo>
                <a:lnTo>
                  <a:pt x="1192" y="829"/>
                </a:lnTo>
                <a:lnTo>
                  <a:pt x="1157" y="829"/>
                </a:lnTo>
                <a:lnTo>
                  <a:pt x="1123" y="817"/>
                </a:lnTo>
                <a:lnTo>
                  <a:pt x="1077" y="793"/>
                </a:lnTo>
                <a:lnTo>
                  <a:pt x="1042" y="781"/>
                </a:lnTo>
                <a:lnTo>
                  <a:pt x="986" y="757"/>
                </a:lnTo>
                <a:lnTo>
                  <a:pt x="940" y="746"/>
                </a:lnTo>
                <a:lnTo>
                  <a:pt x="894" y="722"/>
                </a:lnTo>
                <a:lnTo>
                  <a:pt x="859" y="698"/>
                </a:lnTo>
                <a:lnTo>
                  <a:pt x="802" y="674"/>
                </a:lnTo>
                <a:lnTo>
                  <a:pt x="745" y="638"/>
                </a:lnTo>
                <a:lnTo>
                  <a:pt x="711" y="626"/>
                </a:lnTo>
                <a:lnTo>
                  <a:pt x="687" y="614"/>
                </a:lnTo>
                <a:lnTo>
                  <a:pt x="630" y="590"/>
                </a:lnTo>
                <a:lnTo>
                  <a:pt x="595" y="566"/>
                </a:lnTo>
                <a:lnTo>
                  <a:pt x="561" y="554"/>
                </a:lnTo>
                <a:lnTo>
                  <a:pt x="526" y="530"/>
                </a:lnTo>
                <a:lnTo>
                  <a:pt x="470" y="506"/>
                </a:lnTo>
                <a:lnTo>
                  <a:pt x="424" y="494"/>
                </a:lnTo>
                <a:lnTo>
                  <a:pt x="389" y="483"/>
                </a:lnTo>
                <a:lnTo>
                  <a:pt x="343" y="459"/>
                </a:lnTo>
                <a:lnTo>
                  <a:pt x="309" y="447"/>
                </a:lnTo>
                <a:lnTo>
                  <a:pt x="274" y="423"/>
                </a:lnTo>
                <a:lnTo>
                  <a:pt x="229" y="411"/>
                </a:lnTo>
                <a:lnTo>
                  <a:pt x="195" y="387"/>
                </a:lnTo>
                <a:lnTo>
                  <a:pt x="160" y="375"/>
                </a:lnTo>
                <a:lnTo>
                  <a:pt x="126" y="352"/>
                </a:lnTo>
                <a:lnTo>
                  <a:pt x="80" y="304"/>
                </a:lnTo>
                <a:lnTo>
                  <a:pt x="45" y="291"/>
                </a:lnTo>
                <a:lnTo>
                  <a:pt x="22" y="256"/>
                </a:lnTo>
                <a:lnTo>
                  <a:pt x="11" y="220"/>
                </a:lnTo>
                <a:lnTo>
                  <a:pt x="0" y="184"/>
                </a:lnTo>
                <a:lnTo>
                  <a:pt x="0" y="148"/>
                </a:lnTo>
                <a:lnTo>
                  <a:pt x="11" y="112"/>
                </a:lnTo>
                <a:lnTo>
                  <a:pt x="22" y="76"/>
                </a:lnTo>
                <a:lnTo>
                  <a:pt x="57" y="52"/>
                </a:lnTo>
                <a:lnTo>
                  <a:pt x="91" y="28"/>
                </a:lnTo>
                <a:lnTo>
                  <a:pt x="126" y="4"/>
                </a:lnTo>
                <a:lnTo>
                  <a:pt x="127" y="0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038" name="Freeform 30"/>
          <p:cNvSpPr>
            <a:spLocks/>
          </p:cNvSpPr>
          <p:nvPr/>
        </p:nvSpPr>
        <p:spPr bwMode="auto">
          <a:xfrm>
            <a:off x="2720976" y="2020888"/>
            <a:ext cx="2919413" cy="2324100"/>
          </a:xfrm>
          <a:custGeom>
            <a:avLst/>
            <a:gdLst/>
            <a:ahLst/>
            <a:cxnLst>
              <a:cxn ang="0">
                <a:pos x="1838" y="1463"/>
              </a:cxn>
              <a:cxn ang="0">
                <a:pos x="1809" y="1399"/>
              </a:cxn>
              <a:cxn ang="0">
                <a:pos x="1774" y="1349"/>
              </a:cxn>
              <a:cxn ang="0">
                <a:pos x="1739" y="1324"/>
              </a:cxn>
              <a:cxn ang="0">
                <a:pos x="1716" y="1287"/>
              </a:cxn>
              <a:cxn ang="0">
                <a:pos x="1646" y="1237"/>
              </a:cxn>
              <a:cxn ang="0">
                <a:pos x="1611" y="1212"/>
              </a:cxn>
              <a:cxn ang="0">
                <a:pos x="1565" y="1187"/>
              </a:cxn>
              <a:cxn ang="0">
                <a:pos x="1531" y="1162"/>
              </a:cxn>
              <a:cxn ang="0">
                <a:pos x="1495" y="1137"/>
              </a:cxn>
              <a:cxn ang="0">
                <a:pos x="1461" y="1124"/>
              </a:cxn>
              <a:cxn ang="0">
                <a:pos x="1426" y="1099"/>
              </a:cxn>
              <a:cxn ang="0">
                <a:pos x="1391" y="1087"/>
              </a:cxn>
              <a:cxn ang="0">
                <a:pos x="1345" y="1074"/>
              </a:cxn>
              <a:cxn ang="0">
                <a:pos x="1310" y="1062"/>
              </a:cxn>
              <a:cxn ang="0">
                <a:pos x="1263" y="1037"/>
              </a:cxn>
              <a:cxn ang="0">
                <a:pos x="1217" y="1024"/>
              </a:cxn>
              <a:cxn ang="0">
                <a:pos x="1183" y="1012"/>
              </a:cxn>
              <a:cxn ang="0">
                <a:pos x="1136" y="987"/>
              </a:cxn>
              <a:cxn ang="0">
                <a:pos x="1090" y="962"/>
              </a:cxn>
              <a:cxn ang="0">
                <a:pos x="1055" y="949"/>
              </a:cxn>
              <a:cxn ang="0">
                <a:pos x="1021" y="924"/>
              </a:cxn>
              <a:cxn ang="0">
                <a:pos x="985" y="912"/>
              </a:cxn>
              <a:cxn ang="0">
                <a:pos x="939" y="899"/>
              </a:cxn>
              <a:cxn ang="0">
                <a:pos x="893" y="875"/>
              </a:cxn>
              <a:cxn ang="0">
                <a:pos x="846" y="837"/>
              </a:cxn>
              <a:cxn ang="0">
                <a:pos x="800" y="812"/>
              </a:cxn>
              <a:cxn ang="0">
                <a:pos x="753" y="787"/>
              </a:cxn>
              <a:cxn ang="0">
                <a:pos x="719" y="775"/>
              </a:cxn>
              <a:cxn ang="0">
                <a:pos x="661" y="737"/>
              </a:cxn>
              <a:cxn ang="0">
                <a:pos x="626" y="712"/>
              </a:cxn>
              <a:cxn ang="0">
                <a:pos x="580" y="687"/>
              </a:cxn>
              <a:cxn ang="0">
                <a:pos x="534" y="662"/>
              </a:cxn>
              <a:cxn ang="0">
                <a:pos x="498" y="637"/>
              </a:cxn>
              <a:cxn ang="0">
                <a:pos x="452" y="612"/>
              </a:cxn>
              <a:cxn ang="0">
                <a:pos x="406" y="575"/>
              </a:cxn>
              <a:cxn ang="0">
                <a:pos x="359" y="537"/>
              </a:cxn>
              <a:cxn ang="0">
                <a:pos x="313" y="512"/>
              </a:cxn>
              <a:cxn ang="0">
                <a:pos x="255" y="462"/>
              </a:cxn>
              <a:cxn ang="0">
                <a:pos x="208" y="425"/>
              </a:cxn>
              <a:cxn ang="0">
                <a:pos x="174" y="375"/>
              </a:cxn>
              <a:cxn ang="0">
                <a:pos x="127" y="325"/>
              </a:cxn>
              <a:cxn ang="0">
                <a:pos x="92" y="275"/>
              </a:cxn>
              <a:cxn ang="0">
                <a:pos x="58" y="225"/>
              </a:cxn>
              <a:cxn ang="0">
                <a:pos x="35" y="187"/>
              </a:cxn>
              <a:cxn ang="0">
                <a:pos x="12" y="137"/>
              </a:cxn>
              <a:cxn ang="0">
                <a:pos x="0" y="100"/>
              </a:cxn>
              <a:cxn ang="0">
                <a:pos x="0" y="62"/>
              </a:cxn>
              <a:cxn ang="0">
                <a:pos x="35" y="37"/>
              </a:cxn>
              <a:cxn ang="0">
                <a:pos x="69" y="25"/>
              </a:cxn>
              <a:cxn ang="0">
                <a:pos x="104" y="0"/>
              </a:cxn>
              <a:cxn ang="0">
                <a:pos x="102" y="23"/>
              </a:cxn>
            </a:cxnLst>
            <a:rect l="0" t="0" r="r" b="b"/>
            <a:pathLst>
              <a:path w="1839" h="1464">
                <a:moveTo>
                  <a:pt x="1838" y="1463"/>
                </a:moveTo>
                <a:lnTo>
                  <a:pt x="1809" y="1399"/>
                </a:lnTo>
                <a:lnTo>
                  <a:pt x="1774" y="1349"/>
                </a:lnTo>
                <a:lnTo>
                  <a:pt x="1739" y="1324"/>
                </a:lnTo>
                <a:lnTo>
                  <a:pt x="1716" y="1287"/>
                </a:lnTo>
                <a:lnTo>
                  <a:pt x="1646" y="1237"/>
                </a:lnTo>
                <a:lnTo>
                  <a:pt x="1611" y="1212"/>
                </a:lnTo>
                <a:lnTo>
                  <a:pt x="1565" y="1187"/>
                </a:lnTo>
                <a:lnTo>
                  <a:pt x="1531" y="1162"/>
                </a:lnTo>
                <a:lnTo>
                  <a:pt x="1495" y="1137"/>
                </a:lnTo>
                <a:lnTo>
                  <a:pt x="1461" y="1124"/>
                </a:lnTo>
                <a:lnTo>
                  <a:pt x="1426" y="1099"/>
                </a:lnTo>
                <a:lnTo>
                  <a:pt x="1391" y="1087"/>
                </a:lnTo>
                <a:lnTo>
                  <a:pt x="1345" y="1074"/>
                </a:lnTo>
                <a:lnTo>
                  <a:pt x="1310" y="1062"/>
                </a:lnTo>
                <a:lnTo>
                  <a:pt x="1263" y="1037"/>
                </a:lnTo>
                <a:lnTo>
                  <a:pt x="1217" y="1024"/>
                </a:lnTo>
                <a:lnTo>
                  <a:pt x="1183" y="1012"/>
                </a:lnTo>
                <a:lnTo>
                  <a:pt x="1136" y="987"/>
                </a:lnTo>
                <a:lnTo>
                  <a:pt x="1090" y="962"/>
                </a:lnTo>
                <a:lnTo>
                  <a:pt x="1055" y="949"/>
                </a:lnTo>
                <a:lnTo>
                  <a:pt x="1021" y="924"/>
                </a:lnTo>
                <a:lnTo>
                  <a:pt x="985" y="912"/>
                </a:lnTo>
                <a:lnTo>
                  <a:pt x="939" y="899"/>
                </a:lnTo>
                <a:lnTo>
                  <a:pt x="893" y="875"/>
                </a:lnTo>
                <a:lnTo>
                  <a:pt x="846" y="837"/>
                </a:lnTo>
                <a:lnTo>
                  <a:pt x="800" y="812"/>
                </a:lnTo>
                <a:lnTo>
                  <a:pt x="753" y="787"/>
                </a:lnTo>
                <a:lnTo>
                  <a:pt x="719" y="775"/>
                </a:lnTo>
                <a:lnTo>
                  <a:pt x="661" y="737"/>
                </a:lnTo>
                <a:lnTo>
                  <a:pt x="626" y="712"/>
                </a:lnTo>
                <a:lnTo>
                  <a:pt x="580" y="687"/>
                </a:lnTo>
                <a:lnTo>
                  <a:pt x="534" y="662"/>
                </a:lnTo>
                <a:lnTo>
                  <a:pt x="498" y="637"/>
                </a:lnTo>
                <a:lnTo>
                  <a:pt x="452" y="612"/>
                </a:lnTo>
                <a:lnTo>
                  <a:pt x="406" y="575"/>
                </a:lnTo>
                <a:lnTo>
                  <a:pt x="359" y="537"/>
                </a:lnTo>
                <a:lnTo>
                  <a:pt x="313" y="512"/>
                </a:lnTo>
                <a:lnTo>
                  <a:pt x="255" y="462"/>
                </a:lnTo>
                <a:lnTo>
                  <a:pt x="208" y="425"/>
                </a:lnTo>
                <a:lnTo>
                  <a:pt x="174" y="375"/>
                </a:lnTo>
                <a:lnTo>
                  <a:pt x="127" y="325"/>
                </a:lnTo>
                <a:lnTo>
                  <a:pt x="92" y="275"/>
                </a:lnTo>
                <a:lnTo>
                  <a:pt x="58" y="225"/>
                </a:lnTo>
                <a:lnTo>
                  <a:pt x="35" y="187"/>
                </a:lnTo>
                <a:lnTo>
                  <a:pt x="12" y="137"/>
                </a:lnTo>
                <a:lnTo>
                  <a:pt x="0" y="100"/>
                </a:lnTo>
                <a:lnTo>
                  <a:pt x="0" y="62"/>
                </a:lnTo>
                <a:lnTo>
                  <a:pt x="35" y="37"/>
                </a:lnTo>
                <a:lnTo>
                  <a:pt x="69" y="25"/>
                </a:lnTo>
                <a:lnTo>
                  <a:pt x="104" y="0"/>
                </a:lnTo>
                <a:lnTo>
                  <a:pt x="102" y="23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43039" name="Rectangle 31"/>
          <p:cNvSpPr>
            <a:spLocks noChangeArrowheads="1"/>
          </p:cNvSpPr>
          <p:nvPr/>
        </p:nvSpPr>
        <p:spPr bwMode="auto">
          <a:xfrm>
            <a:off x="5618164" y="4240214"/>
            <a:ext cx="422275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20</a:t>
            </a:r>
          </a:p>
        </p:txBody>
      </p:sp>
      <p:sp>
        <p:nvSpPr>
          <p:cNvPr id="43040" name="Rectangle 32"/>
          <p:cNvSpPr>
            <a:spLocks noChangeArrowheads="1"/>
          </p:cNvSpPr>
          <p:nvPr/>
        </p:nvSpPr>
        <p:spPr bwMode="auto">
          <a:xfrm>
            <a:off x="7370764" y="4240214"/>
            <a:ext cx="422275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16</a:t>
            </a:r>
          </a:p>
        </p:txBody>
      </p:sp>
      <p:sp>
        <p:nvSpPr>
          <p:cNvPr id="43041" name="Rectangle 33"/>
          <p:cNvSpPr>
            <a:spLocks noChangeArrowheads="1"/>
          </p:cNvSpPr>
          <p:nvPr/>
        </p:nvSpPr>
        <p:spPr bwMode="auto">
          <a:xfrm>
            <a:off x="7980364" y="4240214"/>
            <a:ext cx="422275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tx2"/>
                </a:solidFill>
                <a:latin typeface="Book Antiqua" pitchFamily="18" charset="0"/>
              </a:rPr>
              <a:t>24</a:t>
            </a:r>
          </a:p>
        </p:txBody>
      </p:sp>
      <p:sp>
        <p:nvSpPr>
          <p:cNvPr id="43042" name="Arc 34"/>
          <p:cNvSpPr>
            <a:spLocks/>
          </p:cNvSpPr>
          <p:nvPr/>
        </p:nvSpPr>
        <p:spPr bwMode="auto">
          <a:xfrm>
            <a:off x="2220913" y="3287713"/>
            <a:ext cx="298450" cy="298450"/>
          </a:xfrm>
          <a:custGeom>
            <a:avLst/>
            <a:gdLst>
              <a:gd name="G0" fmla="+- 21599 0 0"/>
              <a:gd name="G1" fmla="+- 21600 0 0"/>
              <a:gd name="G2" fmla="+- 21600 0 0"/>
              <a:gd name="T0" fmla="*/ 0 w 21599"/>
              <a:gd name="T1" fmla="*/ 21370 h 21600"/>
              <a:gd name="T2" fmla="*/ 21484 w 21599"/>
              <a:gd name="T3" fmla="*/ 0 h 21600"/>
              <a:gd name="T4" fmla="*/ 21599 w 2159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600" fill="none" extrusionOk="0">
                <a:moveTo>
                  <a:pt x="0" y="21370"/>
                </a:moveTo>
                <a:cubicBezTo>
                  <a:pt x="125" y="9575"/>
                  <a:pt x="9689" y="63"/>
                  <a:pt x="21484" y="0"/>
                </a:cubicBezTo>
              </a:path>
              <a:path w="21599" h="21600" stroke="0" extrusionOk="0">
                <a:moveTo>
                  <a:pt x="0" y="21370"/>
                </a:moveTo>
                <a:cubicBezTo>
                  <a:pt x="125" y="9575"/>
                  <a:pt x="9689" y="63"/>
                  <a:pt x="21484" y="0"/>
                </a:cubicBezTo>
                <a:lnTo>
                  <a:pt x="21599" y="21600"/>
                </a:lnTo>
                <a:close/>
              </a:path>
            </a:pathLst>
          </a:custGeom>
          <a:noFill/>
          <a:ln w="12700" cap="rnd">
            <a:solidFill>
              <a:srgbClr val="063DE8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43" name="Arc 35"/>
          <p:cNvSpPr>
            <a:spLocks/>
          </p:cNvSpPr>
          <p:nvPr/>
        </p:nvSpPr>
        <p:spPr bwMode="auto">
          <a:xfrm>
            <a:off x="2209800" y="3592513"/>
            <a:ext cx="7080250" cy="8318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19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18" y="0"/>
                </a:moveTo>
                <a:cubicBezTo>
                  <a:pt x="11940" y="10"/>
                  <a:pt x="21600" y="9678"/>
                  <a:pt x="21600" y="21600"/>
                </a:cubicBezTo>
              </a:path>
              <a:path w="21600" h="21600" stroke="0" extrusionOk="0">
                <a:moveTo>
                  <a:pt x="18" y="0"/>
                </a:moveTo>
                <a:cubicBezTo>
                  <a:pt x="11940" y="10"/>
                  <a:pt x="21600" y="9678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063DE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3044" name="Rectangle 36"/>
          <p:cNvSpPr>
            <a:spLocks noChangeArrowheads="1"/>
          </p:cNvSpPr>
          <p:nvPr/>
        </p:nvSpPr>
        <p:spPr bwMode="auto">
          <a:xfrm>
            <a:off x="8589963" y="4216400"/>
            <a:ext cx="404812" cy="40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sz="2000">
                <a:solidFill>
                  <a:srgbClr val="CF0E30"/>
                </a:solidFill>
                <a:latin typeface="Book Antiqua" pitchFamily="18" charset="0"/>
              </a:rPr>
              <a:t>N</a:t>
            </a:r>
          </a:p>
        </p:txBody>
      </p:sp>
      <p:sp>
        <p:nvSpPr>
          <p:cNvPr id="43045" name="Rectangle 37"/>
          <p:cNvSpPr>
            <a:spLocks noChangeArrowheads="1"/>
          </p:cNvSpPr>
          <p:nvPr/>
        </p:nvSpPr>
        <p:spPr bwMode="auto">
          <a:xfrm>
            <a:off x="8437564" y="4597400"/>
            <a:ext cx="922337" cy="40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sz="2000">
                <a:solidFill>
                  <a:srgbClr val="CF0E30"/>
                </a:solidFill>
                <a:latin typeface="Book Antiqua" pitchFamily="18" charset="0"/>
              </a:rPr>
              <a:t># slots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B842-9AFC-1C4F-175A-7E148D44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are pages kept in physical storage?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A7CEA-541C-8035-132D-757F289B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608B0-6E27-7A14-B82D-F1326854D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5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ECCE-DE7A-A018-E48E-0EF2E2A1B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1603B6-7B37-BF6C-B5A4-86A5AE51F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C00000"/>
                </a:solidFill>
                <a:effectLst/>
                <a:latin typeface="Google Sans"/>
              </a:rPr>
              <a:t>Physical Storage is 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a mechanism that enables a computer to retain data, either temporarily or permanently</a:t>
            </a:r>
            <a:r>
              <a:rPr lang="en-GB" b="0" i="0" dirty="0">
                <a:solidFill>
                  <a:srgbClr val="4D5156"/>
                </a:solidFill>
                <a:effectLst/>
                <a:latin typeface="Google Sans"/>
              </a:rPr>
              <a:t>. </a:t>
            </a:r>
          </a:p>
          <a:p>
            <a:r>
              <a:rPr lang="en-GB" b="0" i="0" dirty="0">
                <a:effectLst/>
                <a:latin typeface="Google Sans"/>
              </a:rPr>
              <a:t>Storage devices such as flash drives and hard disks are a fundamental component of most digital devices since they allow users to preserve all kinds of information, such as videos, documents, pictures and raw data.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7E78C1-E866-D3CF-F611-7784A575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mean by physical storage?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E20CD-8AC3-F15C-C036-944F404C8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81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018A6-38F6-2D8E-6DB9-1FDFA630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9761-E426-CD7E-FD5B-5E93B05A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Relational DBMS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A38BD-5B18-E192-460B-8887C1A5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2" name="Slide Number">
            <a:extLst>
              <a:ext uri="{FF2B5EF4-FFF2-40B4-BE49-F238E27FC236}">
                <a16:creationId xmlns:a16="http://schemas.microsoft.com/office/drawing/2014/main" id="{B16A7D42-497F-D1E0-BDE6-92791475B0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28</a:t>
            </a:fld>
            <a:endParaRPr/>
          </a:p>
        </p:txBody>
      </p:sp>
      <p:pic>
        <p:nvPicPr>
          <p:cNvPr id="236" name="image24.png" descr="image24.png">
            <a:extLst>
              <a:ext uri="{FF2B5EF4-FFF2-40B4-BE49-F238E27FC236}">
                <a16:creationId xmlns:a16="http://schemas.microsoft.com/office/drawing/2014/main" id="{9432C804-4F0C-AB0C-0F6C-7C9BF963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812" y="1438704"/>
            <a:ext cx="5466376" cy="5089096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ctangle">
            <a:extLst>
              <a:ext uri="{FF2B5EF4-FFF2-40B4-BE49-F238E27FC236}">
                <a16:creationId xmlns:a16="http://schemas.microsoft.com/office/drawing/2014/main" id="{245B8EDC-185A-A43D-8E6F-6C3C52EAF7FA}"/>
              </a:ext>
            </a:extLst>
          </p:cNvPr>
          <p:cNvSpPr/>
          <p:nvPr/>
        </p:nvSpPr>
        <p:spPr>
          <a:xfrm>
            <a:off x="4419600" y="3530601"/>
            <a:ext cx="2789684" cy="2906465"/>
          </a:xfrm>
          <a:prstGeom prst="rect">
            <a:avLst/>
          </a:prstGeom>
          <a:ln w="50800"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" name="Storage…">
            <a:extLst>
              <a:ext uri="{FF2B5EF4-FFF2-40B4-BE49-F238E27FC236}">
                <a16:creationId xmlns:a16="http://schemas.microsoft.com/office/drawing/2014/main" id="{F4CF4F24-8185-A3D5-7AE0-EF0DD88F462E}"/>
              </a:ext>
            </a:extLst>
          </p:cNvPr>
          <p:cNvSpPr txBox="1"/>
          <p:nvPr/>
        </p:nvSpPr>
        <p:spPr>
          <a:xfrm>
            <a:off x="2116774" y="5205729"/>
            <a:ext cx="2041583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600"/>
              <a:t>Storage </a:t>
            </a:r>
          </a:p>
          <a:p>
            <a:pPr algn="r">
              <a:defRPr sz="2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600"/>
              <a:t>Management</a:t>
            </a:r>
          </a:p>
          <a:p>
            <a:pPr algn="r">
              <a:defRPr sz="2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600"/>
              <a:t>Subsystem</a:t>
            </a:r>
          </a:p>
        </p:txBody>
      </p:sp>
    </p:spTree>
    <p:extLst>
      <p:ext uri="{BB962C8B-B14F-4D97-AF65-F5344CB8AC3E}">
        <p14:creationId xmlns:p14="http://schemas.microsoft.com/office/powerpoint/2010/main" val="166943765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 advAuto="0"/>
      <p:bldP spid="238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0B7FD-E0D1-1498-40A4-E9C6D3B8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FEDC-9EB1-07E3-22CA-E837C916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Another View of Storage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B36BE-D062-A1D4-0AA7-64C97BB8E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40" name="Slide Number">
            <a:extLst>
              <a:ext uri="{FF2B5EF4-FFF2-40B4-BE49-F238E27FC236}">
                <a16:creationId xmlns:a16="http://schemas.microsoft.com/office/drawing/2014/main" id="{ACFCF614-A030-AF42-043F-14A757B0A9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29</a:t>
            </a:fld>
            <a:endParaRPr/>
          </a:p>
        </p:txBody>
      </p:sp>
      <p:sp>
        <p:nvSpPr>
          <p:cNvPr id="244" name="Shape">
            <a:extLst>
              <a:ext uri="{FF2B5EF4-FFF2-40B4-BE49-F238E27FC236}">
                <a16:creationId xmlns:a16="http://schemas.microsoft.com/office/drawing/2014/main" id="{7FEECCAF-8CDA-AA3F-9348-6AEC99193E45}"/>
              </a:ext>
            </a:extLst>
          </p:cNvPr>
          <p:cNvSpPr/>
          <p:nvPr/>
        </p:nvSpPr>
        <p:spPr>
          <a:xfrm>
            <a:off x="5693986" y="4945462"/>
            <a:ext cx="502120" cy="620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856"/>
                </a:moveTo>
                <a:lnTo>
                  <a:pt x="5400" y="12856"/>
                </a:lnTo>
                <a:lnTo>
                  <a:pt x="5400" y="0"/>
                </a:lnTo>
                <a:lnTo>
                  <a:pt x="16200" y="0"/>
                </a:lnTo>
                <a:lnTo>
                  <a:pt x="16200" y="12856"/>
                </a:lnTo>
                <a:lnTo>
                  <a:pt x="21600" y="12856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BABABA"/>
              </a:gs>
            </a:gsLst>
            <a:lin ang="16200000"/>
          </a:gradFill>
          <a:ln>
            <a:solidFill>
              <a:srgbClr val="0000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245" name="I/O Accesses">
            <a:extLst>
              <a:ext uri="{FF2B5EF4-FFF2-40B4-BE49-F238E27FC236}">
                <a16:creationId xmlns:a16="http://schemas.microsoft.com/office/drawing/2014/main" id="{0804B557-7327-71FE-1408-65685F50B231}"/>
              </a:ext>
            </a:extLst>
          </p:cNvPr>
          <p:cNvSpPr txBox="1"/>
          <p:nvPr/>
        </p:nvSpPr>
        <p:spPr>
          <a:xfrm>
            <a:off x="6403693" y="5033987"/>
            <a:ext cx="17081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I/O Accesses</a:t>
            </a:r>
          </a:p>
        </p:txBody>
      </p:sp>
      <p:grpSp>
        <p:nvGrpSpPr>
          <p:cNvPr id="273" name="Group">
            <a:extLst>
              <a:ext uri="{FF2B5EF4-FFF2-40B4-BE49-F238E27FC236}">
                <a16:creationId xmlns:a16="http://schemas.microsoft.com/office/drawing/2014/main" id="{D6F792BD-F933-3561-EB41-85E7EFE70376}"/>
              </a:ext>
            </a:extLst>
          </p:cNvPr>
          <p:cNvGrpSpPr/>
          <p:nvPr/>
        </p:nvGrpSpPr>
        <p:grpSpPr>
          <a:xfrm>
            <a:off x="4966861" y="5635053"/>
            <a:ext cx="2258279" cy="960657"/>
            <a:chOff x="0" y="0"/>
            <a:chExt cx="2258278" cy="960656"/>
          </a:xfrm>
        </p:grpSpPr>
        <p:grpSp>
          <p:nvGrpSpPr>
            <p:cNvPr id="266" name="Group">
              <a:extLst>
                <a:ext uri="{FF2B5EF4-FFF2-40B4-BE49-F238E27FC236}">
                  <a16:creationId xmlns:a16="http://schemas.microsoft.com/office/drawing/2014/main" id="{2BD67E8C-979E-4591-EA50-772806046967}"/>
                </a:ext>
              </a:extLst>
            </p:cNvPr>
            <p:cNvGrpSpPr/>
            <p:nvPr/>
          </p:nvGrpSpPr>
          <p:grpSpPr>
            <a:xfrm>
              <a:off x="0" y="-1"/>
              <a:ext cx="980061" cy="960658"/>
              <a:chOff x="0" y="0"/>
              <a:chExt cx="980060" cy="960656"/>
            </a:xfrm>
          </p:grpSpPr>
          <p:grpSp>
            <p:nvGrpSpPr>
              <p:cNvPr id="249" name="Group">
                <a:extLst>
                  <a:ext uri="{FF2B5EF4-FFF2-40B4-BE49-F238E27FC236}">
                    <a16:creationId xmlns:a16="http://schemas.microsoft.com/office/drawing/2014/main" id="{C2CBAACE-9B47-0D0A-D565-DD8B1DFC4702}"/>
                  </a:ext>
                </a:extLst>
              </p:cNvPr>
              <p:cNvGrpSpPr/>
              <p:nvPr/>
            </p:nvGrpSpPr>
            <p:grpSpPr>
              <a:xfrm>
                <a:off x="0" y="-1"/>
                <a:ext cx="580617" cy="561214"/>
                <a:chOff x="0" y="0"/>
                <a:chExt cx="580616" cy="561212"/>
              </a:xfrm>
            </p:grpSpPr>
            <p:sp>
              <p:nvSpPr>
                <p:cNvPr id="246" name="Shape">
                  <a:extLst>
                    <a:ext uri="{FF2B5EF4-FFF2-40B4-BE49-F238E27FC236}">
                      <a16:creationId xmlns:a16="http://schemas.microsoft.com/office/drawing/2014/main" id="{643544AF-7303-B9DB-6526-04EEF8E58E06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E0000"/>
                    </a:gs>
                    <a:gs pos="100000">
                      <a:srgbClr val="FF9696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47" name="Oval">
                  <a:extLst>
                    <a:ext uri="{FF2B5EF4-FFF2-40B4-BE49-F238E27FC236}">
                      <a16:creationId xmlns:a16="http://schemas.microsoft.com/office/drawing/2014/main" id="{4B898CE9-263E-6682-2521-7C801E02F2B0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7" cy="14030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48" name="Line">
                  <a:extLst>
                    <a:ext uri="{FF2B5EF4-FFF2-40B4-BE49-F238E27FC236}">
                      <a16:creationId xmlns:a16="http://schemas.microsoft.com/office/drawing/2014/main" id="{A772E240-A0CF-C166-E62C-BD126836B84E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9525" cap="flat">
                  <a:solidFill>
                    <a:srgbClr val="AA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</p:grpSp>
          <p:grpSp>
            <p:nvGrpSpPr>
              <p:cNvPr id="253" name="Group">
                <a:extLst>
                  <a:ext uri="{FF2B5EF4-FFF2-40B4-BE49-F238E27FC236}">
                    <a16:creationId xmlns:a16="http://schemas.microsoft.com/office/drawing/2014/main" id="{B7F5827A-5F57-10EA-0C6B-8E9A36A2ECBA}"/>
                  </a:ext>
                </a:extLst>
              </p:cNvPr>
              <p:cNvGrpSpPr/>
              <p:nvPr/>
            </p:nvGrpSpPr>
            <p:grpSpPr>
              <a:xfrm>
                <a:off x="99860" y="99860"/>
                <a:ext cx="580618" cy="561214"/>
                <a:chOff x="0" y="0"/>
                <a:chExt cx="580616" cy="561212"/>
              </a:xfrm>
            </p:grpSpPr>
            <p:sp>
              <p:nvSpPr>
                <p:cNvPr id="250" name="Shape">
                  <a:extLst>
                    <a:ext uri="{FF2B5EF4-FFF2-40B4-BE49-F238E27FC236}">
                      <a16:creationId xmlns:a16="http://schemas.microsoft.com/office/drawing/2014/main" id="{D9BC98A5-830E-E651-7FDA-6B453C30391A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E0000"/>
                    </a:gs>
                    <a:gs pos="100000">
                      <a:srgbClr val="FF9696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51" name="Oval">
                  <a:extLst>
                    <a:ext uri="{FF2B5EF4-FFF2-40B4-BE49-F238E27FC236}">
                      <a16:creationId xmlns:a16="http://schemas.microsoft.com/office/drawing/2014/main" id="{CE76D773-68CE-CADD-6FCC-80DCE64BEB8A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7" cy="14030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52" name="Line">
                  <a:extLst>
                    <a:ext uri="{FF2B5EF4-FFF2-40B4-BE49-F238E27FC236}">
                      <a16:creationId xmlns:a16="http://schemas.microsoft.com/office/drawing/2014/main" id="{2747124E-61AE-2FE1-1CC5-35FB19E3E23E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9525" cap="flat">
                  <a:solidFill>
                    <a:srgbClr val="AA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</p:grpSp>
          <p:grpSp>
            <p:nvGrpSpPr>
              <p:cNvPr id="257" name="Group">
                <a:extLst>
                  <a:ext uri="{FF2B5EF4-FFF2-40B4-BE49-F238E27FC236}">
                    <a16:creationId xmlns:a16="http://schemas.microsoft.com/office/drawing/2014/main" id="{40B56527-37E1-D280-25AA-AEA387E6962E}"/>
                  </a:ext>
                </a:extLst>
              </p:cNvPr>
              <p:cNvGrpSpPr/>
              <p:nvPr/>
            </p:nvGrpSpPr>
            <p:grpSpPr>
              <a:xfrm>
                <a:off x="199721" y="199721"/>
                <a:ext cx="580618" cy="561214"/>
                <a:chOff x="0" y="0"/>
                <a:chExt cx="580616" cy="561212"/>
              </a:xfrm>
            </p:grpSpPr>
            <p:sp>
              <p:nvSpPr>
                <p:cNvPr id="254" name="Shape">
                  <a:extLst>
                    <a:ext uri="{FF2B5EF4-FFF2-40B4-BE49-F238E27FC236}">
                      <a16:creationId xmlns:a16="http://schemas.microsoft.com/office/drawing/2014/main" id="{D8B8C63D-4F8E-4FF7-7807-356884A19CA6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E0000"/>
                    </a:gs>
                    <a:gs pos="100000">
                      <a:srgbClr val="FF9696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55" name="Oval">
                  <a:extLst>
                    <a:ext uri="{FF2B5EF4-FFF2-40B4-BE49-F238E27FC236}">
                      <a16:creationId xmlns:a16="http://schemas.microsoft.com/office/drawing/2014/main" id="{0B796BBE-DDDB-3611-3AB6-8843AE74A29B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7" cy="14030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56" name="Line">
                  <a:extLst>
                    <a:ext uri="{FF2B5EF4-FFF2-40B4-BE49-F238E27FC236}">
                      <a16:creationId xmlns:a16="http://schemas.microsoft.com/office/drawing/2014/main" id="{54A610DE-0155-D211-1BB2-EDC5441066FF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9525" cap="flat">
                  <a:solidFill>
                    <a:srgbClr val="AA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</p:grpSp>
          <p:grpSp>
            <p:nvGrpSpPr>
              <p:cNvPr id="261" name="Group">
                <a:extLst>
                  <a:ext uri="{FF2B5EF4-FFF2-40B4-BE49-F238E27FC236}">
                    <a16:creationId xmlns:a16="http://schemas.microsoft.com/office/drawing/2014/main" id="{FF5A6D63-CE0F-3FFA-B975-6830D1B7594D}"/>
                  </a:ext>
                </a:extLst>
              </p:cNvPr>
              <p:cNvGrpSpPr/>
              <p:nvPr/>
            </p:nvGrpSpPr>
            <p:grpSpPr>
              <a:xfrm>
                <a:off x="299582" y="299582"/>
                <a:ext cx="580618" cy="561214"/>
                <a:chOff x="0" y="0"/>
                <a:chExt cx="580616" cy="561212"/>
              </a:xfrm>
            </p:grpSpPr>
            <p:sp>
              <p:nvSpPr>
                <p:cNvPr id="258" name="Shape">
                  <a:extLst>
                    <a:ext uri="{FF2B5EF4-FFF2-40B4-BE49-F238E27FC236}">
                      <a16:creationId xmlns:a16="http://schemas.microsoft.com/office/drawing/2014/main" id="{481C88D4-4AEB-0688-164F-2CDA3AD8ABBA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E0000"/>
                    </a:gs>
                    <a:gs pos="100000">
                      <a:srgbClr val="FF9696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59" name="Oval">
                  <a:extLst>
                    <a:ext uri="{FF2B5EF4-FFF2-40B4-BE49-F238E27FC236}">
                      <a16:creationId xmlns:a16="http://schemas.microsoft.com/office/drawing/2014/main" id="{D8440C02-D434-75C9-13E4-412004A8DACF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7" cy="14030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60" name="Line">
                  <a:extLst>
                    <a:ext uri="{FF2B5EF4-FFF2-40B4-BE49-F238E27FC236}">
                      <a16:creationId xmlns:a16="http://schemas.microsoft.com/office/drawing/2014/main" id="{2C4B11D5-6537-EACA-332D-AA4EF92DDDDB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9525" cap="flat">
                  <a:solidFill>
                    <a:srgbClr val="AA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</p:grpSp>
          <p:grpSp>
            <p:nvGrpSpPr>
              <p:cNvPr id="265" name="Group">
                <a:extLst>
                  <a:ext uri="{FF2B5EF4-FFF2-40B4-BE49-F238E27FC236}">
                    <a16:creationId xmlns:a16="http://schemas.microsoft.com/office/drawing/2014/main" id="{1BE01231-8E18-C44C-523D-2430226FF119}"/>
                  </a:ext>
                </a:extLst>
              </p:cNvPr>
              <p:cNvGrpSpPr/>
              <p:nvPr/>
            </p:nvGrpSpPr>
            <p:grpSpPr>
              <a:xfrm>
                <a:off x="399443" y="399443"/>
                <a:ext cx="580618" cy="561214"/>
                <a:chOff x="0" y="0"/>
                <a:chExt cx="580616" cy="561212"/>
              </a:xfrm>
            </p:grpSpPr>
            <p:sp>
              <p:nvSpPr>
                <p:cNvPr id="262" name="Shape">
                  <a:extLst>
                    <a:ext uri="{FF2B5EF4-FFF2-40B4-BE49-F238E27FC236}">
                      <a16:creationId xmlns:a16="http://schemas.microsoft.com/office/drawing/2014/main" id="{BBDDDF57-8B06-50DB-57D6-7D1A765D01EB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E0000"/>
                    </a:gs>
                    <a:gs pos="100000">
                      <a:srgbClr val="FF9696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63" name="Oval">
                  <a:extLst>
                    <a:ext uri="{FF2B5EF4-FFF2-40B4-BE49-F238E27FC236}">
                      <a16:creationId xmlns:a16="http://schemas.microsoft.com/office/drawing/2014/main" id="{C9FC2D86-92A6-2761-798B-084DAA04D22D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7" cy="14030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64" name="Line">
                  <a:extLst>
                    <a:ext uri="{FF2B5EF4-FFF2-40B4-BE49-F238E27FC236}">
                      <a16:creationId xmlns:a16="http://schemas.microsoft.com/office/drawing/2014/main" id="{F3F7B69F-D74F-3833-28A2-632BBFE2E750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80618" cy="561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9525" cap="flat">
                  <a:solidFill>
                    <a:srgbClr val="AA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24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</p:grpSp>
        </p:grpSp>
        <p:grpSp>
          <p:nvGrpSpPr>
            <p:cNvPr id="272" name="Group">
              <a:extLst>
                <a:ext uri="{FF2B5EF4-FFF2-40B4-BE49-F238E27FC236}">
                  <a16:creationId xmlns:a16="http://schemas.microsoft.com/office/drawing/2014/main" id="{C7B98FAE-2A9D-A5F3-03CC-79ACB638D721}"/>
                </a:ext>
              </a:extLst>
            </p:cNvPr>
            <p:cNvGrpSpPr/>
            <p:nvPr/>
          </p:nvGrpSpPr>
          <p:grpSpPr>
            <a:xfrm>
              <a:off x="1081464" y="15436"/>
              <a:ext cx="1176815" cy="929783"/>
              <a:chOff x="0" y="0"/>
              <a:chExt cx="1176813" cy="929782"/>
            </a:xfrm>
          </p:grpSpPr>
          <p:pic>
            <p:nvPicPr>
              <p:cNvPr id="267" name="image1.png" descr="image1.png">
                <a:extLst>
                  <a:ext uri="{FF2B5EF4-FFF2-40B4-BE49-F238E27FC236}">
                    <a16:creationId xmlns:a16="http://schemas.microsoft.com/office/drawing/2014/main" id="{60A62E5E-DB6A-7A40-6AC7-EE565BC31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0"/>
                <a:ext cx="777372" cy="5303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8" name="image1.png" descr="image1.png">
                <a:extLst>
                  <a:ext uri="{FF2B5EF4-FFF2-40B4-BE49-F238E27FC236}">
                    <a16:creationId xmlns:a16="http://schemas.microsoft.com/office/drawing/2014/main" id="{95166452-68BE-41D7-C33D-4F51D2589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60" y="99860"/>
                <a:ext cx="777372" cy="5303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9" name="image1.png" descr="image1.png">
                <a:extLst>
                  <a:ext uri="{FF2B5EF4-FFF2-40B4-BE49-F238E27FC236}">
                    <a16:creationId xmlns:a16="http://schemas.microsoft.com/office/drawing/2014/main" id="{41749CCC-637A-5D1B-7188-B6D3B8096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9721" y="199721"/>
                <a:ext cx="777371" cy="5303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0" name="image1.png" descr="image1.png">
                <a:extLst>
                  <a:ext uri="{FF2B5EF4-FFF2-40B4-BE49-F238E27FC236}">
                    <a16:creationId xmlns:a16="http://schemas.microsoft.com/office/drawing/2014/main" id="{CCCE90B1-18EA-7D1D-7E03-A7E7FCD2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9582" y="299582"/>
                <a:ext cx="777371" cy="5303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1" name="image1.png" descr="image1.png">
                <a:extLst>
                  <a:ext uri="{FF2B5EF4-FFF2-40B4-BE49-F238E27FC236}">
                    <a16:creationId xmlns:a16="http://schemas.microsoft.com/office/drawing/2014/main" id="{83DA151E-2AA2-5198-FCEC-00CE58556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443" y="399443"/>
                <a:ext cx="777371" cy="5303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6" name="Group">
            <a:extLst>
              <a:ext uri="{FF2B5EF4-FFF2-40B4-BE49-F238E27FC236}">
                <a16:creationId xmlns:a16="http://schemas.microsoft.com/office/drawing/2014/main" id="{16A9D76B-1E50-E290-7F37-FD26A3726CC1}"/>
              </a:ext>
            </a:extLst>
          </p:cNvPr>
          <p:cNvGrpSpPr/>
          <p:nvPr/>
        </p:nvGrpSpPr>
        <p:grpSpPr>
          <a:xfrm>
            <a:off x="3850156" y="4316647"/>
            <a:ext cx="4209372" cy="576014"/>
            <a:chOff x="-1" y="-1"/>
            <a:chExt cx="4209371" cy="576013"/>
          </a:xfrm>
        </p:grpSpPr>
        <p:sp>
          <p:nvSpPr>
            <p:cNvPr id="274" name="Rectangle">
              <a:extLst>
                <a:ext uri="{FF2B5EF4-FFF2-40B4-BE49-F238E27FC236}">
                  <a16:creationId xmlns:a16="http://schemas.microsoft.com/office/drawing/2014/main" id="{DCE07BBE-8343-7664-2D2D-2BC17E852749}"/>
                </a:ext>
              </a:extLst>
            </p:cNvPr>
            <p:cNvSpPr/>
            <p:nvPr/>
          </p:nvSpPr>
          <p:spPr>
            <a:xfrm>
              <a:off x="-1" y="-1"/>
              <a:ext cx="4209371" cy="576013"/>
            </a:xfrm>
            <a:prstGeom prst="rect">
              <a:avLst/>
            </a:prstGeom>
            <a:solidFill>
              <a:srgbClr val="808DA9"/>
            </a:solidFill>
            <a:ln w="25400" cap="flat">
              <a:solidFill>
                <a:srgbClr val="5D677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75" name="I/O Manager">
              <a:extLst>
                <a:ext uri="{FF2B5EF4-FFF2-40B4-BE49-F238E27FC236}">
                  <a16:creationId xmlns:a16="http://schemas.microsoft.com/office/drawing/2014/main" id="{7482FA72-CC5E-E831-254F-0D0B6E99E8D5}"/>
                </a:ext>
              </a:extLst>
            </p:cNvPr>
            <p:cNvSpPr txBox="1"/>
            <p:nvPr/>
          </p:nvSpPr>
          <p:spPr>
            <a:xfrm>
              <a:off x="-1" y="26397"/>
              <a:ext cx="4209371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I/O Manager</a:t>
              </a:r>
            </a:p>
          </p:txBody>
        </p:sp>
      </p:grpSp>
      <p:grpSp>
        <p:nvGrpSpPr>
          <p:cNvPr id="292" name="Group">
            <a:extLst>
              <a:ext uri="{FF2B5EF4-FFF2-40B4-BE49-F238E27FC236}">
                <a16:creationId xmlns:a16="http://schemas.microsoft.com/office/drawing/2014/main" id="{B80A204F-B1D6-C365-51D1-44334B60ED9D}"/>
              </a:ext>
            </a:extLst>
          </p:cNvPr>
          <p:cNvGrpSpPr/>
          <p:nvPr/>
        </p:nvGrpSpPr>
        <p:grpSpPr>
          <a:xfrm>
            <a:off x="3883540" y="1591968"/>
            <a:ext cx="2684825" cy="1912656"/>
            <a:chOff x="-2" y="-2"/>
            <a:chExt cx="2684824" cy="1912655"/>
          </a:xfrm>
        </p:grpSpPr>
        <p:grpSp>
          <p:nvGrpSpPr>
            <p:cNvPr id="279" name="Group">
              <a:extLst>
                <a:ext uri="{FF2B5EF4-FFF2-40B4-BE49-F238E27FC236}">
                  <a16:creationId xmlns:a16="http://schemas.microsoft.com/office/drawing/2014/main" id="{FB57BE9F-E5FE-2EB9-A4D1-89B3FC48EC0C}"/>
                </a:ext>
              </a:extLst>
            </p:cNvPr>
            <p:cNvGrpSpPr/>
            <p:nvPr/>
          </p:nvGrpSpPr>
          <p:grpSpPr>
            <a:xfrm>
              <a:off x="-2" y="-2"/>
              <a:ext cx="2684824" cy="1912655"/>
              <a:chOff x="-1" y="-1"/>
              <a:chExt cx="2684822" cy="1912653"/>
            </a:xfrm>
          </p:grpSpPr>
          <p:sp>
            <p:nvSpPr>
              <p:cNvPr id="277" name="Rectangle">
                <a:extLst>
                  <a:ext uri="{FF2B5EF4-FFF2-40B4-BE49-F238E27FC236}">
                    <a16:creationId xmlns:a16="http://schemas.microsoft.com/office/drawing/2014/main" id="{3DAC1552-712A-0E67-5713-0D5BC534CF9F}"/>
                  </a:ext>
                </a:extLst>
              </p:cNvPr>
              <p:cNvSpPr/>
              <p:nvPr/>
            </p:nvSpPr>
            <p:spPr>
              <a:xfrm>
                <a:off x="-1" y="-1"/>
                <a:ext cx="2684822" cy="1912653"/>
              </a:xfrm>
              <a:prstGeom prst="rect">
                <a:avLst/>
              </a:prstGeom>
              <a:solidFill>
                <a:srgbClr val="808DA9"/>
              </a:solidFill>
              <a:ln w="25400" cap="flat">
                <a:solidFill>
                  <a:srgbClr val="5D677B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78" name="Access Methods">
                <a:extLst>
                  <a:ext uri="{FF2B5EF4-FFF2-40B4-BE49-F238E27FC236}">
                    <a16:creationId xmlns:a16="http://schemas.microsoft.com/office/drawing/2014/main" id="{D3AA0111-CD18-1C39-BC0B-23B147E0E819}"/>
                  </a:ext>
                </a:extLst>
              </p:cNvPr>
              <p:cNvSpPr txBox="1"/>
              <p:nvPr/>
            </p:nvSpPr>
            <p:spPr>
              <a:xfrm>
                <a:off x="-1" y="-1"/>
                <a:ext cx="2684822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Access Methods</a:t>
                </a:r>
              </a:p>
            </p:txBody>
          </p:sp>
        </p:grpSp>
        <p:grpSp>
          <p:nvGrpSpPr>
            <p:cNvPr id="282" name="Group">
              <a:extLst>
                <a:ext uri="{FF2B5EF4-FFF2-40B4-BE49-F238E27FC236}">
                  <a16:creationId xmlns:a16="http://schemas.microsoft.com/office/drawing/2014/main" id="{580B477D-91F3-030F-32C7-4083FE8773F8}"/>
                </a:ext>
              </a:extLst>
            </p:cNvPr>
            <p:cNvGrpSpPr/>
            <p:nvPr/>
          </p:nvGrpSpPr>
          <p:grpSpPr>
            <a:xfrm>
              <a:off x="126191" y="1284301"/>
              <a:ext cx="1161291" cy="472438"/>
              <a:chOff x="0" y="72392"/>
              <a:chExt cx="1161289" cy="472436"/>
            </a:xfrm>
          </p:grpSpPr>
          <p:sp>
            <p:nvSpPr>
              <p:cNvPr id="280" name="Rectangle">
                <a:extLst>
                  <a:ext uri="{FF2B5EF4-FFF2-40B4-BE49-F238E27FC236}">
                    <a16:creationId xmlns:a16="http://schemas.microsoft.com/office/drawing/2014/main" id="{1A1FE0BC-6669-2323-D605-0952EEFF504C}"/>
                  </a:ext>
                </a:extLst>
              </p:cNvPr>
              <p:cNvSpPr/>
              <p:nvPr/>
            </p:nvSpPr>
            <p:spPr>
              <a:xfrm>
                <a:off x="0" y="72392"/>
                <a:ext cx="1161289" cy="472436"/>
              </a:xfrm>
              <a:prstGeom prst="rect">
                <a:avLst/>
              </a:prstGeom>
              <a:solidFill>
                <a:srgbClr val="730E00"/>
              </a:solidFill>
              <a:ln w="25400" cap="flat">
                <a:solidFill>
                  <a:srgbClr val="540A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4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81" name="Heap File">
                <a:extLst>
                  <a:ext uri="{FF2B5EF4-FFF2-40B4-BE49-F238E27FC236}">
                    <a16:creationId xmlns:a16="http://schemas.microsoft.com/office/drawing/2014/main" id="{6DAA393B-ABF6-956E-E307-200A41C4C37E}"/>
                  </a:ext>
                </a:extLst>
              </p:cNvPr>
              <p:cNvSpPr txBox="1"/>
              <p:nvPr/>
            </p:nvSpPr>
            <p:spPr>
              <a:xfrm>
                <a:off x="0" y="136256"/>
                <a:ext cx="1161289" cy="344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Heap File</a:t>
                </a:r>
              </a:p>
            </p:txBody>
          </p:sp>
        </p:grpSp>
        <p:grpSp>
          <p:nvGrpSpPr>
            <p:cNvPr id="285" name="Group">
              <a:extLst>
                <a:ext uri="{FF2B5EF4-FFF2-40B4-BE49-F238E27FC236}">
                  <a16:creationId xmlns:a16="http://schemas.microsoft.com/office/drawing/2014/main" id="{11012CA4-386F-5603-269B-DFB6E90C551F}"/>
                </a:ext>
              </a:extLst>
            </p:cNvPr>
            <p:cNvGrpSpPr/>
            <p:nvPr/>
          </p:nvGrpSpPr>
          <p:grpSpPr>
            <a:xfrm>
              <a:off x="1409552" y="1214013"/>
              <a:ext cx="1161290" cy="590929"/>
              <a:chOff x="0" y="13147"/>
              <a:chExt cx="1161289" cy="590927"/>
            </a:xfrm>
          </p:grpSpPr>
          <p:sp>
            <p:nvSpPr>
              <p:cNvPr id="283" name="Rectangle">
                <a:extLst>
                  <a:ext uri="{FF2B5EF4-FFF2-40B4-BE49-F238E27FC236}">
                    <a16:creationId xmlns:a16="http://schemas.microsoft.com/office/drawing/2014/main" id="{8DD97828-1FCA-C74C-0A93-6E6139D50A03}"/>
                  </a:ext>
                </a:extLst>
              </p:cNvPr>
              <p:cNvSpPr/>
              <p:nvPr/>
            </p:nvSpPr>
            <p:spPr>
              <a:xfrm>
                <a:off x="0" y="61349"/>
                <a:ext cx="1161289" cy="494522"/>
              </a:xfrm>
              <a:prstGeom prst="rect">
                <a:avLst/>
              </a:prstGeom>
              <a:solidFill>
                <a:srgbClr val="730E00"/>
              </a:solidFill>
              <a:ln w="25400" cap="flat">
                <a:solidFill>
                  <a:srgbClr val="540A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  <p:sp>
            <p:nvSpPr>
              <p:cNvPr id="284" name="B+-tree Index">
                <a:extLst>
                  <a:ext uri="{FF2B5EF4-FFF2-40B4-BE49-F238E27FC236}">
                    <a16:creationId xmlns:a16="http://schemas.microsoft.com/office/drawing/2014/main" id="{AF5C7F92-4A64-BFCD-D52E-BD562008D642}"/>
                  </a:ext>
                </a:extLst>
              </p:cNvPr>
              <p:cNvSpPr txBox="1"/>
              <p:nvPr/>
            </p:nvSpPr>
            <p:spPr>
              <a:xfrm>
                <a:off x="0" y="13147"/>
                <a:ext cx="1161289" cy="5909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B+-tree Index</a:t>
                </a:r>
              </a:p>
            </p:txBody>
          </p:sp>
        </p:grpSp>
        <p:grpSp>
          <p:nvGrpSpPr>
            <p:cNvPr id="288" name="Group">
              <a:extLst>
                <a:ext uri="{FF2B5EF4-FFF2-40B4-BE49-F238E27FC236}">
                  <a16:creationId xmlns:a16="http://schemas.microsoft.com/office/drawing/2014/main" id="{8AF1A172-DB20-6EB2-7166-692B2EE913DD}"/>
                </a:ext>
              </a:extLst>
            </p:cNvPr>
            <p:cNvGrpSpPr/>
            <p:nvPr/>
          </p:nvGrpSpPr>
          <p:grpSpPr>
            <a:xfrm>
              <a:off x="126191" y="615684"/>
              <a:ext cx="1161291" cy="590929"/>
              <a:chOff x="0" y="13147"/>
              <a:chExt cx="1161289" cy="590927"/>
            </a:xfrm>
          </p:grpSpPr>
          <p:sp>
            <p:nvSpPr>
              <p:cNvPr id="286" name="Rectangle">
                <a:extLst>
                  <a:ext uri="{FF2B5EF4-FFF2-40B4-BE49-F238E27FC236}">
                    <a16:creationId xmlns:a16="http://schemas.microsoft.com/office/drawing/2014/main" id="{892931BF-A219-6FF3-F281-063B84C5F71F}"/>
                  </a:ext>
                </a:extLst>
              </p:cNvPr>
              <p:cNvSpPr/>
              <p:nvPr/>
            </p:nvSpPr>
            <p:spPr>
              <a:xfrm>
                <a:off x="0" y="61349"/>
                <a:ext cx="1161289" cy="494522"/>
              </a:xfrm>
              <a:prstGeom prst="rect">
                <a:avLst/>
              </a:prstGeom>
              <a:solidFill>
                <a:srgbClr val="730E00"/>
              </a:solidFill>
              <a:ln w="25400" cap="flat">
                <a:solidFill>
                  <a:srgbClr val="540A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4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87" name="Sorted File">
                <a:extLst>
                  <a:ext uri="{FF2B5EF4-FFF2-40B4-BE49-F238E27FC236}">
                    <a16:creationId xmlns:a16="http://schemas.microsoft.com/office/drawing/2014/main" id="{7504469B-2B0C-9363-B618-FD1E1CE9290E}"/>
                  </a:ext>
                </a:extLst>
              </p:cNvPr>
              <p:cNvSpPr txBox="1"/>
              <p:nvPr/>
            </p:nvSpPr>
            <p:spPr>
              <a:xfrm>
                <a:off x="0" y="13147"/>
                <a:ext cx="1161289" cy="5909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Sorted File</a:t>
                </a:r>
              </a:p>
            </p:txBody>
          </p:sp>
        </p:grpSp>
        <p:grpSp>
          <p:nvGrpSpPr>
            <p:cNvPr id="291" name="Group">
              <a:extLst>
                <a:ext uri="{FF2B5EF4-FFF2-40B4-BE49-F238E27FC236}">
                  <a16:creationId xmlns:a16="http://schemas.microsoft.com/office/drawing/2014/main" id="{6186635A-874A-9889-F560-E4DFBC734AC2}"/>
                </a:ext>
              </a:extLst>
            </p:cNvPr>
            <p:cNvGrpSpPr/>
            <p:nvPr/>
          </p:nvGrpSpPr>
          <p:grpSpPr>
            <a:xfrm>
              <a:off x="1409552" y="615684"/>
              <a:ext cx="1161290" cy="590929"/>
              <a:chOff x="0" y="13147"/>
              <a:chExt cx="1161289" cy="590927"/>
            </a:xfrm>
          </p:grpSpPr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F6EDEED8-1888-9ECF-23A2-0EA27E322457}"/>
                  </a:ext>
                </a:extLst>
              </p:cNvPr>
              <p:cNvSpPr/>
              <p:nvPr/>
            </p:nvSpPr>
            <p:spPr>
              <a:xfrm>
                <a:off x="0" y="61349"/>
                <a:ext cx="1161289" cy="494522"/>
              </a:xfrm>
              <a:prstGeom prst="rect">
                <a:avLst/>
              </a:prstGeom>
              <a:solidFill>
                <a:srgbClr val="730E00"/>
              </a:solidFill>
              <a:ln w="25400" cap="flat">
                <a:solidFill>
                  <a:srgbClr val="540A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4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90" name="Hash Index">
                <a:extLst>
                  <a:ext uri="{FF2B5EF4-FFF2-40B4-BE49-F238E27FC236}">
                    <a16:creationId xmlns:a16="http://schemas.microsoft.com/office/drawing/2014/main" id="{84D4176A-F3ED-DB43-BB15-7DF544080721}"/>
                  </a:ext>
                </a:extLst>
              </p:cNvPr>
              <p:cNvSpPr txBox="1"/>
              <p:nvPr/>
            </p:nvSpPr>
            <p:spPr>
              <a:xfrm>
                <a:off x="0" y="13147"/>
                <a:ext cx="1161289" cy="5909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Hash Index</a:t>
                </a:r>
              </a:p>
            </p:txBody>
          </p:sp>
        </p:grpSp>
      </p:grpSp>
      <p:grpSp>
        <p:nvGrpSpPr>
          <p:cNvPr id="295" name="Group">
            <a:extLst>
              <a:ext uri="{FF2B5EF4-FFF2-40B4-BE49-F238E27FC236}">
                <a16:creationId xmlns:a16="http://schemas.microsoft.com/office/drawing/2014/main" id="{F96E8082-8B06-84D9-E851-297E957B1D66}"/>
              </a:ext>
            </a:extLst>
          </p:cNvPr>
          <p:cNvGrpSpPr/>
          <p:nvPr/>
        </p:nvGrpSpPr>
        <p:grpSpPr>
          <a:xfrm>
            <a:off x="3861533" y="3619499"/>
            <a:ext cx="2667007" cy="576015"/>
            <a:chOff x="-1" y="-1"/>
            <a:chExt cx="2667006" cy="576013"/>
          </a:xfrm>
        </p:grpSpPr>
        <p:sp>
          <p:nvSpPr>
            <p:cNvPr id="293" name="Rectangle">
              <a:extLst>
                <a:ext uri="{FF2B5EF4-FFF2-40B4-BE49-F238E27FC236}">
                  <a16:creationId xmlns:a16="http://schemas.microsoft.com/office/drawing/2014/main" id="{EBFD4C9A-6A28-1BE3-3387-DA8F4A0568A5}"/>
                </a:ext>
              </a:extLst>
            </p:cNvPr>
            <p:cNvSpPr/>
            <p:nvPr/>
          </p:nvSpPr>
          <p:spPr>
            <a:xfrm>
              <a:off x="-1" y="-1"/>
              <a:ext cx="2667006" cy="576013"/>
            </a:xfrm>
            <a:prstGeom prst="rect">
              <a:avLst/>
            </a:prstGeom>
            <a:solidFill>
              <a:srgbClr val="808DA9"/>
            </a:solidFill>
            <a:ln w="25400" cap="flat">
              <a:solidFill>
                <a:srgbClr val="5D677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94" name="Buffer Manager">
              <a:extLst>
                <a:ext uri="{FF2B5EF4-FFF2-40B4-BE49-F238E27FC236}">
                  <a16:creationId xmlns:a16="http://schemas.microsoft.com/office/drawing/2014/main" id="{64534B1F-308B-92C3-5F34-F8F84037203F}"/>
                </a:ext>
              </a:extLst>
            </p:cNvPr>
            <p:cNvSpPr txBox="1"/>
            <p:nvPr/>
          </p:nvSpPr>
          <p:spPr>
            <a:xfrm>
              <a:off x="-1" y="57175"/>
              <a:ext cx="2667006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Buffer Manager</a:t>
              </a:r>
            </a:p>
          </p:txBody>
        </p:sp>
      </p:grpSp>
      <p:sp>
        <p:nvSpPr>
          <p:cNvPr id="296" name="Rectangle">
            <a:extLst>
              <a:ext uri="{FF2B5EF4-FFF2-40B4-BE49-F238E27FC236}">
                <a16:creationId xmlns:a16="http://schemas.microsoft.com/office/drawing/2014/main" id="{6AFEC32A-5A91-8027-0F26-12B0619E6EFC}"/>
              </a:ext>
            </a:extLst>
          </p:cNvPr>
          <p:cNvSpPr/>
          <p:nvPr/>
        </p:nvSpPr>
        <p:spPr>
          <a:xfrm rot="16200000">
            <a:off x="5717234" y="2575604"/>
            <a:ext cx="2642073" cy="63501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5D677B"/>
            </a:solidFill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 sz="24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297" name="Concurrency Control Manager">
            <a:extLst>
              <a:ext uri="{FF2B5EF4-FFF2-40B4-BE49-F238E27FC236}">
                <a16:creationId xmlns:a16="http://schemas.microsoft.com/office/drawing/2014/main" id="{3DD1409C-7456-A6B2-DA89-35F945DEF75F}"/>
              </a:ext>
            </a:extLst>
          </p:cNvPr>
          <p:cNvSpPr txBox="1"/>
          <p:nvPr/>
        </p:nvSpPr>
        <p:spPr>
          <a:xfrm rot="16200000">
            <a:off x="5687732" y="2547791"/>
            <a:ext cx="2642073" cy="690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t>Concurrency Control Manager</a:t>
            </a:r>
          </a:p>
        </p:txBody>
      </p:sp>
      <p:sp>
        <p:nvSpPr>
          <p:cNvPr id="298" name="Rectangle">
            <a:extLst>
              <a:ext uri="{FF2B5EF4-FFF2-40B4-BE49-F238E27FC236}">
                <a16:creationId xmlns:a16="http://schemas.microsoft.com/office/drawing/2014/main" id="{FB90155C-F86C-F5A0-98B0-F25495A3ABC2}"/>
              </a:ext>
            </a:extLst>
          </p:cNvPr>
          <p:cNvSpPr/>
          <p:nvPr/>
        </p:nvSpPr>
        <p:spPr>
          <a:xfrm rot="16200000">
            <a:off x="6437784" y="2605104"/>
            <a:ext cx="2642074" cy="576012"/>
          </a:xfrm>
          <a:prstGeom prst="rect">
            <a:avLst/>
          </a:prstGeom>
          <a:solidFill>
            <a:schemeClr val="accent1"/>
          </a:solidFill>
          <a:ln w="25400">
            <a:solidFill>
              <a:srgbClr val="5D677B"/>
            </a:solidFill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 sz="24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299" name="Recovery Manager">
            <a:extLst>
              <a:ext uri="{FF2B5EF4-FFF2-40B4-BE49-F238E27FC236}">
                <a16:creationId xmlns:a16="http://schemas.microsoft.com/office/drawing/2014/main" id="{F76F5688-D8E6-4708-6C9D-930C37B57628}"/>
              </a:ext>
            </a:extLst>
          </p:cNvPr>
          <p:cNvSpPr txBox="1"/>
          <p:nvPr/>
        </p:nvSpPr>
        <p:spPr>
          <a:xfrm rot="16200000">
            <a:off x="6437784" y="2695524"/>
            <a:ext cx="2642074" cy="395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t>Recovery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5E16C-75B5-1C0D-187A-7FEC5060964E}"/>
              </a:ext>
            </a:extLst>
          </p:cNvPr>
          <p:cNvSpPr txBox="1"/>
          <p:nvPr/>
        </p:nvSpPr>
        <p:spPr>
          <a:xfrm>
            <a:off x="1146309" y="4306240"/>
            <a:ext cx="1477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Week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7B1D2-20EB-900F-7CC9-E05C2DB187B2}"/>
              </a:ext>
            </a:extLst>
          </p:cNvPr>
          <p:cNvSpPr txBox="1"/>
          <p:nvPr/>
        </p:nvSpPr>
        <p:spPr>
          <a:xfrm>
            <a:off x="874520" y="2702379"/>
            <a:ext cx="258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This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B9B99-096E-2112-2001-35BA090C149E}"/>
              </a:ext>
            </a:extLst>
          </p:cNvPr>
          <p:cNvSpPr txBox="1"/>
          <p:nvPr/>
        </p:nvSpPr>
        <p:spPr>
          <a:xfrm>
            <a:off x="7759660" y="373326"/>
            <a:ext cx="1477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Week 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50D9A2-4FE8-689D-360A-4D71A08F3610}"/>
              </a:ext>
            </a:extLst>
          </p:cNvPr>
          <p:cNvCxnSpPr>
            <a:cxnSpLocks/>
            <a:stCxn id="7" idx="1"/>
            <a:endCxn id="299" idx="3"/>
          </p:cNvCxnSpPr>
          <p:nvPr/>
        </p:nvCxnSpPr>
        <p:spPr>
          <a:xfrm flipH="1">
            <a:off x="7758821" y="665714"/>
            <a:ext cx="839" cy="90636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E8F971-15FA-2E29-FD76-0397E6073107}"/>
              </a:ext>
            </a:extLst>
          </p:cNvPr>
          <p:cNvCxnSpPr>
            <a:cxnSpLocks/>
            <a:stCxn id="7" idx="1"/>
            <a:endCxn id="296" idx="3"/>
          </p:cNvCxnSpPr>
          <p:nvPr/>
        </p:nvCxnSpPr>
        <p:spPr>
          <a:xfrm flipH="1">
            <a:off x="7038271" y="665714"/>
            <a:ext cx="721389" cy="90636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9590D7-B02A-06E5-FC0C-EC51CEEAF038}"/>
              </a:ext>
            </a:extLst>
          </p:cNvPr>
          <p:cNvCxnSpPr>
            <a:cxnSpLocks/>
            <a:stCxn id="4" idx="3"/>
            <a:endCxn id="284" idx="1"/>
          </p:cNvCxnSpPr>
          <p:nvPr/>
        </p:nvCxnSpPr>
        <p:spPr>
          <a:xfrm flipV="1">
            <a:off x="2624145" y="3101449"/>
            <a:ext cx="2668950" cy="149717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FB1EE3-F993-6B96-D5C8-F5F898682892}"/>
              </a:ext>
            </a:extLst>
          </p:cNvPr>
          <p:cNvCxnSpPr>
            <a:cxnSpLocks/>
            <a:stCxn id="4" idx="3"/>
            <a:endCxn id="290" idx="1"/>
          </p:cNvCxnSpPr>
          <p:nvPr/>
        </p:nvCxnSpPr>
        <p:spPr>
          <a:xfrm flipV="1">
            <a:off x="2624145" y="2503119"/>
            <a:ext cx="2668950" cy="209550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46FB8D-69C6-ED27-D449-98DA8429BABB}"/>
              </a:ext>
            </a:extLst>
          </p:cNvPr>
          <p:cNvCxnSpPr>
            <a:cxnSpLocks/>
            <a:stCxn id="6" idx="3"/>
            <a:endCxn id="281" idx="1"/>
          </p:cNvCxnSpPr>
          <p:nvPr/>
        </p:nvCxnSpPr>
        <p:spPr>
          <a:xfrm>
            <a:off x="3462230" y="3025545"/>
            <a:ext cx="547503" cy="8694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C35D4A-940B-A3F1-D198-9E753965832B}"/>
              </a:ext>
            </a:extLst>
          </p:cNvPr>
          <p:cNvCxnSpPr>
            <a:cxnSpLocks/>
            <a:stCxn id="6" idx="3"/>
            <a:endCxn id="287" idx="1"/>
          </p:cNvCxnSpPr>
          <p:nvPr/>
        </p:nvCxnSpPr>
        <p:spPr>
          <a:xfrm flipV="1">
            <a:off x="3462230" y="2503119"/>
            <a:ext cx="547503" cy="52242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2551D0-91BA-2588-366E-E7A95F18CA06}"/>
              </a:ext>
            </a:extLst>
          </p:cNvPr>
          <p:cNvCxnSpPr>
            <a:cxnSpLocks/>
            <a:stCxn id="6" idx="3"/>
            <a:endCxn id="294" idx="1"/>
          </p:cNvCxnSpPr>
          <p:nvPr/>
        </p:nvCxnSpPr>
        <p:spPr>
          <a:xfrm>
            <a:off x="3462230" y="3025545"/>
            <a:ext cx="399303" cy="8819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35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456F9-E024-F95F-E853-FE4EF08D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E0EB63-1B10-A44C-5D80-2BD73EDE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2145-11A7-2539-D789-D07CE75FA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697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9963-EC09-928E-0574-CCC4A03FA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BB20-5FDA-4D83-6F7B-4FB999EF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Memory/Storage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A9C48-A431-D1BF-D9C9-876671063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08" name="Slide Number">
            <a:extLst>
              <a:ext uri="{FF2B5EF4-FFF2-40B4-BE49-F238E27FC236}">
                <a16:creationId xmlns:a16="http://schemas.microsoft.com/office/drawing/2014/main" id="{DFA7AF9A-6D5F-4E25-5AC3-D9CF3C893AF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30</a:t>
            </a:fld>
            <a:endParaRPr/>
          </a:p>
        </p:txBody>
      </p:sp>
      <p:grpSp>
        <p:nvGrpSpPr>
          <p:cNvPr id="318" name="Group">
            <a:extLst>
              <a:ext uri="{FF2B5EF4-FFF2-40B4-BE49-F238E27FC236}">
                <a16:creationId xmlns:a16="http://schemas.microsoft.com/office/drawing/2014/main" id="{FDA04BB5-E2E0-7414-C2CC-041D31AACFEB}"/>
              </a:ext>
            </a:extLst>
          </p:cNvPr>
          <p:cNvGrpSpPr/>
          <p:nvPr/>
        </p:nvGrpSpPr>
        <p:grpSpPr>
          <a:xfrm>
            <a:off x="3991583" y="3644228"/>
            <a:ext cx="3799905" cy="1395830"/>
            <a:chOff x="294120" y="9963"/>
            <a:chExt cx="3799904" cy="1395829"/>
          </a:xfrm>
        </p:grpSpPr>
        <p:grpSp>
          <p:nvGrpSpPr>
            <p:cNvPr id="314" name="Group">
              <a:extLst>
                <a:ext uri="{FF2B5EF4-FFF2-40B4-BE49-F238E27FC236}">
                  <a16:creationId xmlns:a16="http://schemas.microsoft.com/office/drawing/2014/main" id="{BC7EF9E9-0618-4914-6832-7DF1C4E299C4}"/>
                </a:ext>
              </a:extLst>
            </p:cNvPr>
            <p:cNvGrpSpPr/>
            <p:nvPr/>
          </p:nvGrpSpPr>
          <p:grpSpPr>
            <a:xfrm>
              <a:off x="408650" y="437513"/>
              <a:ext cx="3685374" cy="871049"/>
              <a:chOff x="0" y="-1"/>
              <a:chExt cx="3685372" cy="871048"/>
            </a:xfrm>
          </p:grpSpPr>
          <p:sp>
            <p:nvSpPr>
              <p:cNvPr id="312" name="Shape">
                <a:extLst>
                  <a:ext uri="{FF2B5EF4-FFF2-40B4-BE49-F238E27FC236}">
                    <a16:creationId xmlns:a16="http://schemas.microsoft.com/office/drawing/2014/main" id="{E165D0A8-CC85-C582-96DD-80E7160166E9}"/>
                  </a:ext>
                </a:extLst>
              </p:cNvPr>
              <p:cNvSpPr/>
              <p:nvPr/>
            </p:nvSpPr>
            <p:spPr>
              <a:xfrm>
                <a:off x="0" y="-1"/>
                <a:ext cx="3685372" cy="871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655" y="0"/>
                    </a:lnTo>
                    <a:lnTo>
                      <a:pt x="18945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0000"/>
                  </a:gs>
                  <a:gs pos="100000">
                    <a:srgbClr val="FF9696"/>
                  </a:gs>
                </a:gsLst>
                <a:lin ang="16200000" scaled="0"/>
              </a:gradFill>
              <a:ln w="9525" cap="flat">
                <a:solidFill>
                  <a:srgbClr val="AA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 b="1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313" name="Flash Storage">
                <a:extLst>
                  <a:ext uri="{FF2B5EF4-FFF2-40B4-BE49-F238E27FC236}">
                    <a16:creationId xmlns:a16="http://schemas.microsoft.com/office/drawing/2014/main" id="{20FFED86-8C9C-43AF-C430-E26003724291}"/>
                  </a:ext>
                </a:extLst>
              </p:cNvPr>
              <p:cNvSpPr txBox="1"/>
              <p:nvPr/>
            </p:nvSpPr>
            <p:spPr>
              <a:xfrm>
                <a:off x="301944" y="240375"/>
                <a:ext cx="3081484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Flash Storage</a:t>
                </a:r>
              </a:p>
            </p:txBody>
          </p:sp>
        </p:grpSp>
        <p:grpSp>
          <p:nvGrpSpPr>
            <p:cNvPr id="317" name="Group">
              <a:extLst>
                <a:ext uri="{FF2B5EF4-FFF2-40B4-BE49-F238E27FC236}">
                  <a16:creationId xmlns:a16="http://schemas.microsoft.com/office/drawing/2014/main" id="{FAED1B9D-BD11-D6B6-832A-B5A8FE0D0017}"/>
                </a:ext>
              </a:extLst>
            </p:cNvPr>
            <p:cNvGrpSpPr/>
            <p:nvPr/>
          </p:nvGrpSpPr>
          <p:grpSpPr>
            <a:xfrm>
              <a:off x="294120" y="9963"/>
              <a:ext cx="376324" cy="1395829"/>
              <a:chOff x="294120" y="9964"/>
              <a:chExt cx="376324" cy="1395827"/>
            </a:xfrm>
          </p:grpSpPr>
          <p:sp>
            <p:nvSpPr>
              <p:cNvPr id="315" name="Shape">
                <a:extLst>
                  <a:ext uri="{FF2B5EF4-FFF2-40B4-BE49-F238E27FC236}">
                    <a16:creationId xmlns:a16="http://schemas.microsoft.com/office/drawing/2014/main" id="{41B31108-6F69-D87B-979F-542060A8C781}"/>
                  </a:ext>
                </a:extLst>
              </p:cNvPr>
              <p:cNvSpPr/>
              <p:nvPr/>
            </p:nvSpPr>
            <p:spPr>
              <a:xfrm rot="17805817">
                <a:off x="-215632" y="519716"/>
                <a:ext cx="1395827" cy="3763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3522" y="0"/>
                    </a:lnTo>
                    <a:lnTo>
                      <a:pt x="21600" y="0"/>
                    </a:lnTo>
                    <a:lnTo>
                      <a:pt x="18078" y="21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baseline="30000"/>
                </a:pPr>
                <a:endParaRPr/>
              </a:p>
            </p:txBody>
          </p:sp>
          <p:sp>
            <p:nvSpPr>
              <p:cNvPr id="316" name="105 – 106">
                <a:extLst>
                  <a:ext uri="{FF2B5EF4-FFF2-40B4-BE49-F238E27FC236}">
                    <a16:creationId xmlns:a16="http://schemas.microsoft.com/office/drawing/2014/main" id="{54AE2E0E-8CF9-F579-E7E2-A243E9216BAF}"/>
                  </a:ext>
                </a:extLst>
              </p:cNvPr>
              <p:cNvSpPr txBox="1"/>
              <p:nvPr/>
            </p:nvSpPr>
            <p:spPr>
              <a:xfrm rot="17805817">
                <a:off x="-4489" y="569379"/>
                <a:ext cx="973541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b="1"/>
                </a:pPr>
                <a:r>
                  <a:t>10</a:t>
                </a:r>
                <a:r>
                  <a:rPr baseline="30000"/>
                  <a:t>5</a:t>
                </a:r>
                <a:r>
                  <a:t> – 10</a:t>
                </a:r>
                <a:r>
                  <a:rPr baseline="30000"/>
                  <a:t>6</a:t>
                </a:r>
              </a:p>
            </p:txBody>
          </p:sp>
        </p:grpSp>
      </p:grpSp>
      <p:grpSp>
        <p:nvGrpSpPr>
          <p:cNvPr id="321" name="Group">
            <a:extLst>
              <a:ext uri="{FF2B5EF4-FFF2-40B4-BE49-F238E27FC236}">
                <a16:creationId xmlns:a16="http://schemas.microsoft.com/office/drawing/2014/main" id="{005DAB31-3176-0EDE-55F6-DCF4569928EB}"/>
              </a:ext>
            </a:extLst>
          </p:cNvPr>
          <p:cNvGrpSpPr/>
          <p:nvPr/>
        </p:nvGrpSpPr>
        <p:grpSpPr>
          <a:xfrm>
            <a:off x="5371128" y="1549400"/>
            <a:ext cx="1143002" cy="1158677"/>
            <a:chOff x="88411" y="0"/>
            <a:chExt cx="1143001" cy="1158675"/>
          </a:xfrm>
        </p:grpSpPr>
        <p:sp>
          <p:nvSpPr>
            <p:cNvPr id="319" name="Triangle">
              <a:extLst>
                <a:ext uri="{FF2B5EF4-FFF2-40B4-BE49-F238E27FC236}">
                  <a16:creationId xmlns:a16="http://schemas.microsoft.com/office/drawing/2014/main" id="{7E7CFCDB-1160-2FD9-748A-0E6EA4A581C3}"/>
                </a:ext>
              </a:extLst>
            </p:cNvPr>
            <p:cNvSpPr/>
            <p:nvPr/>
          </p:nvSpPr>
          <p:spPr>
            <a:xfrm>
              <a:off x="88411" y="0"/>
              <a:ext cx="1143001" cy="1066800"/>
            </a:xfrm>
            <a:prstGeom prst="triangle">
              <a:avLst/>
            </a:prstGeom>
            <a:gradFill flip="none" rotWithShape="1">
              <a:gsLst>
                <a:gs pos="0">
                  <a:srgbClr val="730E00"/>
                </a:gs>
                <a:gs pos="100000">
                  <a:srgbClr val="DAA9A9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320" name="CPU">
              <a:extLst>
                <a:ext uri="{FF2B5EF4-FFF2-40B4-BE49-F238E27FC236}">
                  <a16:creationId xmlns:a16="http://schemas.microsoft.com/office/drawing/2014/main" id="{62D8B744-2741-600A-E9B1-D8BD56BA5995}"/>
                </a:ext>
              </a:extLst>
            </p:cNvPr>
            <p:cNvSpPr txBox="1"/>
            <p:nvPr/>
          </p:nvSpPr>
          <p:spPr>
            <a:xfrm>
              <a:off x="374161" y="543123"/>
              <a:ext cx="571501" cy="61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r>
                <a:rPr sz="2000"/>
                <a:t>CPU</a:t>
              </a:r>
            </a:p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 sz="2000"/>
            </a:p>
          </p:txBody>
        </p:sp>
      </p:grpSp>
      <p:grpSp>
        <p:nvGrpSpPr>
          <p:cNvPr id="324" name="Group">
            <a:extLst>
              <a:ext uri="{FF2B5EF4-FFF2-40B4-BE49-F238E27FC236}">
                <a16:creationId xmlns:a16="http://schemas.microsoft.com/office/drawing/2014/main" id="{A6944C76-73F2-826A-831C-1940568292AA}"/>
              </a:ext>
            </a:extLst>
          </p:cNvPr>
          <p:cNvGrpSpPr/>
          <p:nvPr/>
        </p:nvGrpSpPr>
        <p:grpSpPr>
          <a:xfrm>
            <a:off x="4775021" y="2821504"/>
            <a:ext cx="2347563" cy="871047"/>
            <a:chOff x="0" y="0"/>
            <a:chExt cx="2347561" cy="871045"/>
          </a:xfrm>
        </p:grpSpPr>
        <p:sp>
          <p:nvSpPr>
            <p:cNvPr id="322" name="Shape">
              <a:extLst>
                <a:ext uri="{FF2B5EF4-FFF2-40B4-BE49-F238E27FC236}">
                  <a16:creationId xmlns:a16="http://schemas.microsoft.com/office/drawing/2014/main" id="{F198B480-3985-63BC-038F-F01B79C1FE68}"/>
                </a:ext>
              </a:extLst>
            </p:cNvPr>
            <p:cNvSpPr/>
            <p:nvPr/>
          </p:nvSpPr>
          <p:spPr>
            <a:xfrm>
              <a:off x="0" y="0"/>
              <a:ext cx="2347561" cy="87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167" y="0"/>
                  </a:lnTo>
                  <a:lnTo>
                    <a:pt x="17433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/>
                </a:gs>
                <a:gs pos="100000">
                  <a:srgbClr val="BABABA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23" name="Main Memory">
              <a:extLst>
                <a:ext uri="{FF2B5EF4-FFF2-40B4-BE49-F238E27FC236}">
                  <a16:creationId xmlns:a16="http://schemas.microsoft.com/office/drawing/2014/main" id="{C97E50B7-4770-141E-D0BF-D5C1E9482C67}"/>
                </a:ext>
              </a:extLst>
            </p:cNvPr>
            <p:cNvSpPr/>
            <p:nvPr/>
          </p:nvSpPr>
          <p:spPr>
            <a:xfrm>
              <a:off x="301944" y="25243"/>
              <a:ext cx="1743673" cy="830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t>Main Memory</a:t>
              </a:r>
            </a:p>
          </p:txBody>
        </p:sp>
      </p:grpSp>
      <p:grpSp>
        <p:nvGrpSpPr>
          <p:cNvPr id="327" name="Group">
            <a:extLst>
              <a:ext uri="{FF2B5EF4-FFF2-40B4-BE49-F238E27FC236}">
                <a16:creationId xmlns:a16="http://schemas.microsoft.com/office/drawing/2014/main" id="{90840796-3C15-4110-F04F-C0D98FA45A78}"/>
              </a:ext>
            </a:extLst>
          </p:cNvPr>
          <p:cNvGrpSpPr/>
          <p:nvPr/>
        </p:nvGrpSpPr>
        <p:grpSpPr>
          <a:xfrm>
            <a:off x="3363198" y="5283957"/>
            <a:ext cx="5171204" cy="1104145"/>
            <a:chOff x="-1" y="0"/>
            <a:chExt cx="5171202" cy="1104143"/>
          </a:xfrm>
        </p:grpSpPr>
        <p:sp>
          <p:nvSpPr>
            <p:cNvPr id="325" name="Shape">
              <a:extLst>
                <a:ext uri="{FF2B5EF4-FFF2-40B4-BE49-F238E27FC236}">
                  <a16:creationId xmlns:a16="http://schemas.microsoft.com/office/drawing/2014/main" id="{347017DE-5A8D-1B0D-682B-BA7FF416DD2A}"/>
                </a:ext>
              </a:extLst>
            </p:cNvPr>
            <p:cNvSpPr/>
            <p:nvPr/>
          </p:nvSpPr>
          <p:spPr>
            <a:xfrm>
              <a:off x="-1" y="0"/>
              <a:ext cx="5171202" cy="1104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398" y="0"/>
                  </a:lnTo>
                  <a:lnTo>
                    <a:pt x="19202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65F52"/>
                </a:gs>
                <a:gs pos="100000">
                  <a:srgbClr val="D0C1B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26" name="Magnetic Hard Disk Drive (HDD)">
              <a:extLst>
                <a:ext uri="{FF2B5EF4-FFF2-40B4-BE49-F238E27FC236}">
                  <a16:creationId xmlns:a16="http://schemas.microsoft.com/office/drawing/2014/main" id="{A814DC2D-0299-8CFB-ECFB-0D4FC28307E5}"/>
                </a:ext>
              </a:extLst>
            </p:cNvPr>
            <p:cNvSpPr txBox="1"/>
            <p:nvPr/>
          </p:nvSpPr>
          <p:spPr>
            <a:xfrm>
              <a:off x="382747" y="362100"/>
              <a:ext cx="4405706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t>Magnetic Hard Disk Drive (HDD)</a:t>
              </a:r>
            </a:p>
          </p:txBody>
        </p:sp>
      </p:grpSp>
      <p:grpSp>
        <p:nvGrpSpPr>
          <p:cNvPr id="330" name="Group">
            <a:extLst>
              <a:ext uri="{FF2B5EF4-FFF2-40B4-BE49-F238E27FC236}">
                <a16:creationId xmlns:a16="http://schemas.microsoft.com/office/drawing/2014/main" id="{47AA8E13-6426-C16F-2E6C-56FD0B74D86C}"/>
              </a:ext>
            </a:extLst>
          </p:cNvPr>
          <p:cNvGrpSpPr/>
          <p:nvPr/>
        </p:nvGrpSpPr>
        <p:grpSpPr>
          <a:xfrm>
            <a:off x="3852028" y="1566279"/>
            <a:ext cx="376324" cy="4421511"/>
            <a:chOff x="975368" y="-152103"/>
            <a:chExt cx="376324" cy="4421510"/>
          </a:xfrm>
        </p:grpSpPr>
        <p:sp>
          <p:nvSpPr>
            <p:cNvPr id="328" name="Shape">
              <a:extLst>
                <a:ext uri="{FF2B5EF4-FFF2-40B4-BE49-F238E27FC236}">
                  <a16:creationId xmlns:a16="http://schemas.microsoft.com/office/drawing/2014/main" id="{CA556C50-593C-0AFB-A6CE-EFC6CFED4DCD}"/>
                </a:ext>
              </a:extLst>
            </p:cNvPr>
            <p:cNvSpPr/>
            <p:nvPr/>
          </p:nvSpPr>
          <p:spPr>
            <a:xfrm rot="17805817">
              <a:off x="-1047225" y="1870490"/>
              <a:ext cx="4421510" cy="37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60" y="0"/>
                  </a:lnTo>
                  <a:lnTo>
                    <a:pt x="21600" y="0"/>
                  </a:lnTo>
                  <a:lnTo>
                    <a:pt x="21140" y="21600"/>
                  </a:lnTo>
                  <a:close/>
                </a:path>
              </a:pathLst>
            </a:custGeom>
            <a:solidFill>
              <a:srgbClr val="D9D9D9">
                <a:alpha val="3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i="1"/>
              </a:pPr>
              <a:endParaRPr/>
            </a:p>
          </p:txBody>
        </p:sp>
        <p:sp>
          <p:nvSpPr>
            <p:cNvPr id="329" name="A  C  C  E  S  S       C  Y  C  L  E  S">
              <a:extLst>
                <a:ext uri="{FF2B5EF4-FFF2-40B4-BE49-F238E27FC236}">
                  <a16:creationId xmlns:a16="http://schemas.microsoft.com/office/drawing/2014/main" id="{9BAFFD55-DD2A-1AB7-566C-C10F05737A35}"/>
                </a:ext>
              </a:extLst>
            </p:cNvPr>
            <p:cNvSpPr txBox="1"/>
            <p:nvPr/>
          </p:nvSpPr>
          <p:spPr>
            <a:xfrm rot="17805817">
              <a:off x="-639566" y="1920152"/>
              <a:ext cx="3606192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i="1"/>
              </a:lvl1pPr>
            </a:lstStyle>
            <a:p>
              <a:r>
                <a:t>A  C  C  E  S  S       C  Y  C  L  E  S  </a:t>
              </a:r>
            </a:p>
          </p:txBody>
        </p:sp>
      </p:grpSp>
      <p:grpSp>
        <p:nvGrpSpPr>
          <p:cNvPr id="333" name="Group">
            <a:extLst>
              <a:ext uri="{FF2B5EF4-FFF2-40B4-BE49-F238E27FC236}">
                <a16:creationId xmlns:a16="http://schemas.microsoft.com/office/drawing/2014/main" id="{C4790EDA-5180-E7F1-952A-D40CF784C7EF}"/>
              </a:ext>
            </a:extLst>
          </p:cNvPr>
          <p:cNvGrpSpPr/>
          <p:nvPr/>
        </p:nvGrpSpPr>
        <p:grpSpPr>
          <a:xfrm>
            <a:off x="3313726" y="4980253"/>
            <a:ext cx="376324" cy="1395828"/>
            <a:chOff x="294120" y="9964"/>
            <a:chExt cx="376324" cy="1395827"/>
          </a:xfrm>
        </p:grpSpPr>
        <p:sp>
          <p:nvSpPr>
            <p:cNvPr id="331" name="Shape">
              <a:extLst>
                <a:ext uri="{FF2B5EF4-FFF2-40B4-BE49-F238E27FC236}">
                  <a16:creationId xmlns:a16="http://schemas.microsoft.com/office/drawing/2014/main" id="{5B57B93C-B7DD-11CF-4286-73729F749F2A}"/>
                </a:ext>
              </a:extLst>
            </p:cNvPr>
            <p:cNvSpPr/>
            <p:nvPr/>
          </p:nvSpPr>
          <p:spPr>
            <a:xfrm rot="17805817">
              <a:off x="-215632" y="519716"/>
              <a:ext cx="1395827" cy="37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522" y="0"/>
                  </a:lnTo>
                  <a:lnTo>
                    <a:pt x="21600" y="0"/>
                  </a:lnTo>
                  <a:lnTo>
                    <a:pt x="18078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baseline="30000"/>
              </a:pPr>
              <a:endParaRPr/>
            </a:p>
          </p:txBody>
        </p:sp>
        <p:sp>
          <p:nvSpPr>
            <p:cNvPr id="332" name="107 – 108">
              <a:extLst>
                <a:ext uri="{FF2B5EF4-FFF2-40B4-BE49-F238E27FC236}">
                  <a16:creationId xmlns:a16="http://schemas.microsoft.com/office/drawing/2014/main" id="{136A90DF-AE91-FC04-1F72-DB8A87F5922B}"/>
                </a:ext>
              </a:extLst>
            </p:cNvPr>
            <p:cNvSpPr txBox="1"/>
            <p:nvPr/>
          </p:nvSpPr>
          <p:spPr>
            <a:xfrm rot="17805817">
              <a:off x="-4489" y="569379"/>
              <a:ext cx="973541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b="1"/>
              </a:pPr>
              <a:r>
                <a:t>10</a:t>
              </a:r>
              <a:r>
                <a:rPr baseline="30000"/>
                <a:t>7</a:t>
              </a:r>
              <a:r>
                <a:t> – 10</a:t>
              </a:r>
              <a:r>
                <a:rPr baseline="30000"/>
                <a:t>8</a:t>
              </a:r>
            </a:p>
          </p:txBody>
        </p:sp>
      </p:grpSp>
      <p:grpSp>
        <p:nvGrpSpPr>
          <p:cNvPr id="336" name="Group">
            <a:extLst>
              <a:ext uri="{FF2B5EF4-FFF2-40B4-BE49-F238E27FC236}">
                <a16:creationId xmlns:a16="http://schemas.microsoft.com/office/drawing/2014/main" id="{68794B0E-2E36-AD96-0F98-A533052D5997}"/>
              </a:ext>
            </a:extLst>
          </p:cNvPr>
          <p:cNvGrpSpPr/>
          <p:nvPr/>
        </p:nvGrpSpPr>
        <p:grpSpPr>
          <a:xfrm>
            <a:off x="4644835" y="2476725"/>
            <a:ext cx="376324" cy="1212176"/>
            <a:chOff x="252769" y="19802"/>
            <a:chExt cx="376324" cy="1212174"/>
          </a:xfrm>
        </p:grpSpPr>
        <p:sp>
          <p:nvSpPr>
            <p:cNvPr id="334" name="Shape">
              <a:extLst>
                <a:ext uri="{FF2B5EF4-FFF2-40B4-BE49-F238E27FC236}">
                  <a16:creationId xmlns:a16="http://schemas.microsoft.com/office/drawing/2014/main" id="{1620BF0F-609A-FFF9-7B64-C2989FB6134B}"/>
                </a:ext>
              </a:extLst>
            </p:cNvPr>
            <p:cNvSpPr/>
            <p:nvPr/>
          </p:nvSpPr>
          <p:spPr>
            <a:xfrm rot="17805817">
              <a:off x="-165156" y="437727"/>
              <a:ext cx="1212174" cy="37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055" y="0"/>
                  </a:lnTo>
                  <a:lnTo>
                    <a:pt x="21600" y="0"/>
                  </a:lnTo>
                  <a:lnTo>
                    <a:pt x="17545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baseline="30000"/>
              </a:pPr>
              <a:endParaRPr/>
            </a:p>
          </p:txBody>
        </p:sp>
        <p:sp>
          <p:nvSpPr>
            <p:cNvPr id="335" name="100s">
              <a:extLst>
                <a:ext uri="{FF2B5EF4-FFF2-40B4-BE49-F238E27FC236}">
                  <a16:creationId xmlns:a16="http://schemas.microsoft.com/office/drawing/2014/main" id="{3F53D484-5432-C693-72A1-F39BDBD5BC45}"/>
                </a:ext>
              </a:extLst>
            </p:cNvPr>
            <p:cNvSpPr txBox="1"/>
            <p:nvPr/>
          </p:nvSpPr>
          <p:spPr>
            <a:xfrm rot="17805817">
              <a:off x="30682" y="487389"/>
              <a:ext cx="82049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/>
              </a:lvl1pPr>
            </a:lstStyle>
            <a:p>
              <a:r>
                <a:t>100s</a:t>
              </a:r>
            </a:p>
          </p:txBody>
        </p:sp>
      </p:grpSp>
      <p:grpSp>
        <p:nvGrpSpPr>
          <p:cNvPr id="339" name="Group">
            <a:extLst>
              <a:ext uri="{FF2B5EF4-FFF2-40B4-BE49-F238E27FC236}">
                <a16:creationId xmlns:a16="http://schemas.microsoft.com/office/drawing/2014/main" id="{6BE33DE5-FE65-488A-7CDE-328B5C5928E0}"/>
              </a:ext>
            </a:extLst>
          </p:cNvPr>
          <p:cNvGrpSpPr/>
          <p:nvPr/>
        </p:nvGrpSpPr>
        <p:grpSpPr>
          <a:xfrm>
            <a:off x="5554256" y="2290468"/>
            <a:ext cx="762001" cy="338552"/>
            <a:chOff x="0" y="-2905"/>
            <a:chExt cx="762000" cy="338551"/>
          </a:xfrm>
        </p:grpSpPr>
        <p:sp>
          <p:nvSpPr>
            <p:cNvPr id="337" name="Rounded Rectangle">
              <a:extLst>
                <a:ext uri="{FF2B5EF4-FFF2-40B4-BE49-F238E27FC236}">
                  <a16:creationId xmlns:a16="http://schemas.microsoft.com/office/drawing/2014/main" id="{2FC26210-370C-6B3C-E5E0-8D12B2C69229}"/>
                </a:ext>
              </a:extLst>
            </p:cNvPr>
            <p:cNvSpPr/>
            <p:nvPr/>
          </p:nvSpPr>
          <p:spPr>
            <a:xfrm>
              <a:off x="0" y="40640"/>
              <a:ext cx="762000" cy="251461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9900"/>
                </a:gs>
                <a:gs pos="100000">
                  <a:srgbClr val="00FF80"/>
                </a:gs>
              </a:gsLst>
              <a:lin ang="16200000" scaled="0"/>
            </a:gradFill>
            <a:ln w="9525" cap="flat">
              <a:solidFill>
                <a:srgbClr val="AA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 b="1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38" name="Cache">
              <a:extLst>
                <a:ext uri="{FF2B5EF4-FFF2-40B4-BE49-F238E27FC236}">
                  <a16:creationId xmlns:a16="http://schemas.microsoft.com/office/drawing/2014/main" id="{3C0C2D7F-E9A2-8549-300C-1936900059E7}"/>
                </a:ext>
              </a:extLst>
            </p:cNvPr>
            <p:cNvSpPr txBox="1"/>
            <p:nvPr/>
          </p:nvSpPr>
          <p:spPr>
            <a:xfrm>
              <a:off x="12275" y="-2905"/>
              <a:ext cx="737450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t>Cache</a:t>
              </a:r>
            </a:p>
          </p:txBody>
        </p:sp>
      </p:grpSp>
      <p:grpSp>
        <p:nvGrpSpPr>
          <p:cNvPr id="342" name="Group">
            <a:extLst>
              <a:ext uri="{FF2B5EF4-FFF2-40B4-BE49-F238E27FC236}">
                <a16:creationId xmlns:a16="http://schemas.microsoft.com/office/drawing/2014/main" id="{ADA62D14-BA29-99F9-7566-666DAF9C10FA}"/>
              </a:ext>
            </a:extLst>
          </p:cNvPr>
          <p:cNvGrpSpPr/>
          <p:nvPr/>
        </p:nvGrpSpPr>
        <p:grpSpPr>
          <a:xfrm>
            <a:off x="8074735" y="1039308"/>
            <a:ext cx="990601" cy="4876802"/>
            <a:chOff x="1086783" y="-52892"/>
            <a:chExt cx="990601" cy="4876801"/>
          </a:xfrm>
        </p:grpSpPr>
        <p:sp>
          <p:nvSpPr>
            <p:cNvPr id="340" name="Shape">
              <a:extLst>
                <a:ext uri="{FF2B5EF4-FFF2-40B4-BE49-F238E27FC236}">
                  <a16:creationId xmlns:a16="http://schemas.microsoft.com/office/drawing/2014/main" id="{D35ABAA9-86E9-9E86-C32E-C42A12C01F90}"/>
                </a:ext>
              </a:extLst>
            </p:cNvPr>
            <p:cNvSpPr/>
            <p:nvPr/>
          </p:nvSpPr>
          <p:spPr>
            <a:xfrm rot="14520000">
              <a:off x="-856317" y="1890208"/>
              <a:ext cx="4876801" cy="99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37" y="5400"/>
                  </a:lnTo>
                  <a:lnTo>
                    <a:pt x="137" y="16200"/>
                  </a:lnTo>
                  <a:lnTo>
                    <a:pt x="0" y="16200"/>
                  </a:lnTo>
                  <a:close/>
                  <a:moveTo>
                    <a:pt x="274" y="5400"/>
                  </a:moveTo>
                  <a:lnTo>
                    <a:pt x="548" y="5400"/>
                  </a:lnTo>
                  <a:lnTo>
                    <a:pt x="548" y="16200"/>
                  </a:lnTo>
                  <a:lnTo>
                    <a:pt x="274" y="16200"/>
                  </a:lnTo>
                  <a:close/>
                  <a:moveTo>
                    <a:pt x="686" y="5400"/>
                  </a:moveTo>
                  <a:lnTo>
                    <a:pt x="19406" y="5400"/>
                  </a:lnTo>
                  <a:lnTo>
                    <a:pt x="19406" y="0"/>
                  </a:lnTo>
                  <a:lnTo>
                    <a:pt x="21600" y="10800"/>
                  </a:lnTo>
                  <a:lnTo>
                    <a:pt x="19406" y="21600"/>
                  </a:lnTo>
                  <a:lnTo>
                    <a:pt x="19406" y="16200"/>
                  </a:lnTo>
                  <a:lnTo>
                    <a:pt x="686" y="16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E0000"/>
                </a:gs>
                <a:gs pos="100000">
                  <a:srgbClr val="FF9696"/>
                </a:gs>
              </a:gsLst>
              <a:lin ang="16200000" scaled="0"/>
            </a:gradFill>
            <a:ln w="9525" cap="flat">
              <a:solidFill>
                <a:srgbClr val="AA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600" b="1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341" name="Price">
              <a:extLst>
                <a:ext uri="{FF2B5EF4-FFF2-40B4-BE49-F238E27FC236}">
                  <a16:creationId xmlns:a16="http://schemas.microsoft.com/office/drawing/2014/main" id="{75B46C25-D145-F6C3-197F-74F23B67C161}"/>
                </a:ext>
              </a:extLst>
            </p:cNvPr>
            <p:cNvSpPr txBox="1"/>
            <p:nvPr/>
          </p:nvSpPr>
          <p:spPr>
            <a:xfrm rot="3744968">
              <a:off x="-633302" y="2103343"/>
              <a:ext cx="447437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600" b="1">
                  <a:solidFill>
                    <a:srgbClr val="FFFFFF"/>
                  </a:solidFill>
                </a:defRPr>
              </a:lvl1pPr>
            </a:lstStyle>
            <a:p>
              <a:r>
                <a:t>Price</a:t>
              </a:r>
            </a:p>
          </p:txBody>
        </p:sp>
      </p:grpSp>
      <p:grpSp>
        <p:nvGrpSpPr>
          <p:cNvPr id="345" name="Group">
            <a:extLst>
              <a:ext uri="{FF2B5EF4-FFF2-40B4-BE49-F238E27FC236}">
                <a16:creationId xmlns:a16="http://schemas.microsoft.com/office/drawing/2014/main" id="{C0089604-38B5-302B-F103-F08E5D5EF184}"/>
              </a:ext>
            </a:extLst>
          </p:cNvPr>
          <p:cNvGrpSpPr/>
          <p:nvPr/>
        </p:nvGrpSpPr>
        <p:grpSpPr>
          <a:xfrm>
            <a:off x="7357323" y="1380014"/>
            <a:ext cx="990602" cy="4876802"/>
            <a:chOff x="1053025" y="-40909"/>
            <a:chExt cx="990601" cy="4876801"/>
          </a:xfrm>
        </p:grpSpPr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0DE0BF00-2370-F0A1-24E7-F2DFB4435192}"/>
                </a:ext>
              </a:extLst>
            </p:cNvPr>
            <p:cNvSpPr/>
            <p:nvPr/>
          </p:nvSpPr>
          <p:spPr>
            <a:xfrm rot="14580000" flipH="1">
              <a:off x="-890075" y="1902191"/>
              <a:ext cx="4876801" cy="99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37" y="5400"/>
                  </a:lnTo>
                  <a:lnTo>
                    <a:pt x="137" y="16200"/>
                  </a:lnTo>
                  <a:lnTo>
                    <a:pt x="0" y="16200"/>
                  </a:lnTo>
                  <a:close/>
                  <a:moveTo>
                    <a:pt x="274" y="5400"/>
                  </a:moveTo>
                  <a:lnTo>
                    <a:pt x="548" y="5400"/>
                  </a:lnTo>
                  <a:lnTo>
                    <a:pt x="548" y="16200"/>
                  </a:lnTo>
                  <a:lnTo>
                    <a:pt x="274" y="16200"/>
                  </a:lnTo>
                  <a:close/>
                  <a:moveTo>
                    <a:pt x="686" y="5400"/>
                  </a:moveTo>
                  <a:lnTo>
                    <a:pt x="19406" y="5400"/>
                  </a:lnTo>
                  <a:lnTo>
                    <a:pt x="19406" y="0"/>
                  </a:lnTo>
                  <a:lnTo>
                    <a:pt x="21600" y="10800"/>
                  </a:lnTo>
                  <a:lnTo>
                    <a:pt x="19406" y="21600"/>
                  </a:lnTo>
                  <a:lnTo>
                    <a:pt x="19406" y="16200"/>
                  </a:lnTo>
                  <a:lnTo>
                    <a:pt x="686" y="162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9900"/>
                </a:gs>
                <a:gs pos="100000">
                  <a:srgbClr val="00FF80"/>
                </a:gs>
              </a:gsLst>
              <a:lin ang="0" scaled="0"/>
            </a:gradFill>
            <a:ln w="9525" cap="flat">
              <a:solidFill>
                <a:srgbClr val="0099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600" b="1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344" name="Capacity">
              <a:extLst>
                <a:ext uri="{FF2B5EF4-FFF2-40B4-BE49-F238E27FC236}">
                  <a16:creationId xmlns:a16="http://schemas.microsoft.com/office/drawing/2014/main" id="{FDA23F6F-B0B1-5B46-9AB9-8FCBF927D058}"/>
                </a:ext>
              </a:extLst>
            </p:cNvPr>
            <p:cNvSpPr txBox="1"/>
            <p:nvPr/>
          </p:nvSpPr>
          <p:spPr>
            <a:xfrm rot="3834657">
              <a:off x="-646440" y="2032954"/>
              <a:ext cx="447437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600" b="1">
                  <a:solidFill>
                    <a:srgbClr val="FFFFFF"/>
                  </a:solidFill>
                </a:defRPr>
              </a:lvl1pPr>
            </a:lstStyle>
            <a:p>
              <a:r>
                <a:t>Capacity</a:t>
              </a:r>
            </a:p>
          </p:txBody>
        </p:sp>
      </p:grpSp>
      <p:grpSp>
        <p:nvGrpSpPr>
          <p:cNvPr id="348" name="Group">
            <a:extLst>
              <a:ext uri="{FF2B5EF4-FFF2-40B4-BE49-F238E27FC236}">
                <a16:creationId xmlns:a16="http://schemas.microsoft.com/office/drawing/2014/main" id="{C2DCEB43-E046-8E24-1BBB-B2637D6FF0FA}"/>
              </a:ext>
            </a:extLst>
          </p:cNvPr>
          <p:cNvGrpSpPr/>
          <p:nvPr/>
        </p:nvGrpSpPr>
        <p:grpSpPr>
          <a:xfrm>
            <a:off x="2881825" y="1267907"/>
            <a:ext cx="990602" cy="4876802"/>
            <a:chOff x="1053025" y="-40909"/>
            <a:chExt cx="990601" cy="4876801"/>
          </a:xfrm>
        </p:grpSpPr>
        <p:sp>
          <p:nvSpPr>
            <p:cNvPr id="346" name="Shape">
              <a:extLst>
                <a:ext uri="{FF2B5EF4-FFF2-40B4-BE49-F238E27FC236}">
                  <a16:creationId xmlns:a16="http://schemas.microsoft.com/office/drawing/2014/main" id="{70179F28-EE76-F1BB-0FD9-EE2FAB048D17}"/>
                </a:ext>
              </a:extLst>
            </p:cNvPr>
            <p:cNvSpPr/>
            <p:nvPr/>
          </p:nvSpPr>
          <p:spPr>
            <a:xfrm rot="17820000">
              <a:off x="-890075" y="1902191"/>
              <a:ext cx="4876801" cy="99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37" y="5400"/>
                  </a:lnTo>
                  <a:lnTo>
                    <a:pt x="137" y="16200"/>
                  </a:lnTo>
                  <a:lnTo>
                    <a:pt x="0" y="16200"/>
                  </a:lnTo>
                  <a:close/>
                  <a:moveTo>
                    <a:pt x="274" y="5400"/>
                  </a:moveTo>
                  <a:lnTo>
                    <a:pt x="548" y="5400"/>
                  </a:lnTo>
                  <a:lnTo>
                    <a:pt x="548" y="16200"/>
                  </a:lnTo>
                  <a:lnTo>
                    <a:pt x="274" y="16200"/>
                  </a:lnTo>
                  <a:close/>
                  <a:moveTo>
                    <a:pt x="686" y="5400"/>
                  </a:moveTo>
                  <a:lnTo>
                    <a:pt x="19406" y="5400"/>
                  </a:lnTo>
                  <a:lnTo>
                    <a:pt x="19406" y="0"/>
                  </a:lnTo>
                  <a:lnTo>
                    <a:pt x="21600" y="10800"/>
                  </a:lnTo>
                  <a:lnTo>
                    <a:pt x="19406" y="21600"/>
                  </a:lnTo>
                  <a:lnTo>
                    <a:pt x="19406" y="16200"/>
                  </a:lnTo>
                  <a:lnTo>
                    <a:pt x="686" y="16200"/>
                  </a:lnTo>
                  <a:close/>
                </a:path>
              </a:pathLst>
            </a:custGeom>
            <a:solidFill>
              <a:srgbClr val="009900"/>
            </a:solidFill>
            <a:ln w="25400" cap="flat">
              <a:solidFill>
                <a:srgbClr val="0099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600" b="1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347" name="Access Speed">
              <a:extLst>
                <a:ext uri="{FF2B5EF4-FFF2-40B4-BE49-F238E27FC236}">
                  <a16:creationId xmlns:a16="http://schemas.microsoft.com/office/drawing/2014/main" id="{F4DD39AA-4C96-124E-516C-E1FFAA58F50E}"/>
                </a:ext>
              </a:extLst>
            </p:cNvPr>
            <p:cNvSpPr txBox="1"/>
            <p:nvPr/>
          </p:nvSpPr>
          <p:spPr>
            <a:xfrm rot="17820000">
              <a:off x="-709940" y="2115701"/>
              <a:ext cx="447437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600" b="1">
                  <a:solidFill>
                    <a:srgbClr val="FFFFFF"/>
                  </a:solidFill>
                </a:defRPr>
              </a:lvl1pPr>
            </a:lstStyle>
            <a:p>
              <a:r>
                <a:t>Access Speed</a:t>
              </a:r>
            </a:p>
          </p:txBody>
        </p:sp>
      </p:grpSp>
      <p:sp>
        <p:nvSpPr>
          <p:cNvPr id="349" name="Tape">
            <a:extLst>
              <a:ext uri="{FF2B5EF4-FFF2-40B4-BE49-F238E27FC236}">
                <a16:creationId xmlns:a16="http://schemas.microsoft.com/office/drawing/2014/main" id="{71C96551-250E-84D9-057C-034070DA6D23}"/>
              </a:ext>
            </a:extLst>
          </p:cNvPr>
          <p:cNvSpPr txBox="1"/>
          <p:nvPr/>
        </p:nvSpPr>
        <p:spPr>
          <a:xfrm>
            <a:off x="5562298" y="6359843"/>
            <a:ext cx="6313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2600"/>
                </a:solidFill>
              </a:defRPr>
            </a:lvl1pPr>
          </a:lstStyle>
          <a:p>
            <a:r>
              <a:t>Tape</a:t>
            </a:r>
          </a:p>
        </p:txBody>
      </p:sp>
      <p:sp>
        <p:nvSpPr>
          <p:cNvPr id="350" name="Non-Volatile RAM">
            <a:extLst>
              <a:ext uri="{FF2B5EF4-FFF2-40B4-BE49-F238E27FC236}">
                <a16:creationId xmlns:a16="http://schemas.microsoft.com/office/drawing/2014/main" id="{E6C32A40-1C3B-CEE6-9DB0-0292778DC54A}"/>
              </a:ext>
            </a:extLst>
          </p:cNvPr>
          <p:cNvSpPr txBox="1"/>
          <p:nvPr/>
        </p:nvSpPr>
        <p:spPr>
          <a:xfrm>
            <a:off x="4818661" y="3634266"/>
            <a:ext cx="213769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2600"/>
                </a:solidFill>
              </a:defRPr>
            </a:lvl1pPr>
          </a:lstStyle>
          <a:p>
            <a:r>
              <a:t>Non-Volatile RAM</a:t>
            </a:r>
          </a:p>
        </p:txBody>
      </p:sp>
      <p:sp>
        <p:nvSpPr>
          <p:cNvPr id="351" name="~GB/s">
            <a:extLst>
              <a:ext uri="{FF2B5EF4-FFF2-40B4-BE49-F238E27FC236}">
                <a16:creationId xmlns:a16="http://schemas.microsoft.com/office/drawing/2014/main" id="{2E8EF60E-C0CA-E943-C7FB-563D2FCE1C17}"/>
              </a:ext>
            </a:extLst>
          </p:cNvPr>
          <p:cNvSpPr txBox="1"/>
          <p:nvPr/>
        </p:nvSpPr>
        <p:spPr>
          <a:xfrm>
            <a:off x="1631080" y="4291330"/>
            <a:ext cx="88421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~GB/s</a:t>
            </a:r>
          </a:p>
        </p:txBody>
      </p:sp>
      <p:sp>
        <p:nvSpPr>
          <p:cNvPr id="352" name="~10GB/s">
            <a:extLst>
              <a:ext uri="{FF2B5EF4-FFF2-40B4-BE49-F238E27FC236}">
                <a16:creationId xmlns:a16="http://schemas.microsoft.com/office/drawing/2014/main" id="{4A1FBC6D-2F87-4952-87BB-6DE02EA8A0BC}"/>
              </a:ext>
            </a:extLst>
          </p:cNvPr>
          <p:cNvSpPr txBox="1"/>
          <p:nvPr/>
        </p:nvSpPr>
        <p:spPr>
          <a:xfrm>
            <a:off x="2162604" y="2876563"/>
            <a:ext cx="119840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~10GB/s</a:t>
            </a:r>
          </a:p>
        </p:txBody>
      </p:sp>
      <p:sp>
        <p:nvSpPr>
          <p:cNvPr id="353" name="~100GB/s">
            <a:extLst>
              <a:ext uri="{FF2B5EF4-FFF2-40B4-BE49-F238E27FC236}">
                <a16:creationId xmlns:a16="http://schemas.microsoft.com/office/drawing/2014/main" id="{20C79614-12F8-6919-087B-1458B384C437}"/>
              </a:ext>
            </a:extLst>
          </p:cNvPr>
          <p:cNvSpPr txBox="1"/>
          <p:nvPr/>
        </p:nvSpPr>
        <p:spPr>
          <a:xfrm>
            <a:off x="2384482" y="2054351"/>
            <a:ext cx="135549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~100GB/s</a:t>
            </a:r>
          </a:p>
        </p:txBody>
      </p:sp>
      <p:sp>
        <p:nvSpPr>
          <p:cNvPr id="354" name="~MBs…">
            <a:extLst>
              <a:ext uri="{FF2B5EF4-FFF2-40B4-BE49-F238E27FC236}">
                <a16:creationId xmlns:a16="http://schemas.microsoft.com/office/drawing/2014/main" id="{0555FACA-F105-D7BA-A9D5-BE174D4503AD}"/>
              </a:ext>
            </a:extLst>
          </p:cNvPr>
          <p:cNvSpPr txBox="1"/>
          <p:nvPr/>
        </p:nvSpPr>
        <p:spPr>
          <a:xfrm>
            <a:off x="8184281" y="1901951"/>
            <a:ext cx="123046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~MBs</a:t>
            </a:r>
          </a:p>
          <a:p>
            <a: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  ~</a:t>
            </a:r>
            <a:r>
              <a:rPr lang="en-GB" sz="2200" dirty="0"/>
              <a:t>£</a:t>
            </a:r>
            <a:r>
              <a:rPr sz="2200" dirty="0"/>
              <a:t>2/MB</a:t>
            </a:r>
          </a:p>
        </p:txBody>
      </p:sp>
      <p:sp>
        <p:nvSpPr>
          <p:cNvPr id="355" name="~10GBs…">
            <a:extLst>
              <a:ext uri="{FF2B5EF4-FFF2-40B4-BE49-F238E27FC236}">
                <a16:creationId xmlns:a16="http://schemas.microsoft.com/office/drawing/2014/main" id="{E8356DE8-1B8B-BA8C-872A-D45B417AB7E0}"/>
              </a:ext>
            </a:extLst>
          </p:cNvPr>
          <p:cNvSpPr txBox="1"/>
          <p:nvPr/>
        </p:nvSpPr>
        <p:spPr>
          <a:xfrm>
            <a:off x="8679581" y="2851163"/>
            <a:ext cx="121443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~10GBs</a:t>
            </a:r>
          </a:p>
          <a:p>
            <a: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  ~</a:t>
            </a:r>
            <a:r>
              <a:rPr lang="en-GB" sz="2200" dirty="0"/>
              <a:t>£</a:t>
            </a:r>
            <a:r>
              <a:rPr sz="2200" dirty="0"/>
              <a:t>5/GB</a:t>
            </a:r>
          </a:p>
        </p:txBody>
      </p:sp>
      <p:sp>
        <p:nvSpPr>
          <p:cNvPr id="356" name="~TBs…">
            <a:extLst>
              <a:ext uri="{FF2B5EF4-FFF2-40B4-BE49-F238E27FC236}">
                <a16:creationId xmlns:a16="http://schemas.microsoft.com/office/drawing/2014/main" id="{3453C1CC-8FCF-C95D-65FD-C1F3DA6C211A}"/>
              </a:ext>
            </a:extLst>
          </p:cNvPr>
          <p:cNvSpPr txBox="1"/>
          <p:nvPr/>
        </p:nvSpPr>
        <p:spPr>
          <a:xfrm>
            <a:off x="9302753" y="3970794"/>
            <a:ext cx="132504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~TBs</a:t>
            </a:r>
          </a:p>
          <a:p>
            <a: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~</a:t>
            </a:r>
            <a:r>
              <a:rPr lang="en-GB" sz="2200" dirty="0"/>
              <a:t>£</a:t>
            </a:r>
            <a:r>
              <a:rPr sz="2200" dirty="0"/>
              <a:t>200/TB</a:t>
            </a:r>
          </a:p>
        </p:txBody>
      </p:sp>
      <p:sp>
        <p:nvSpPr>
          <p:cNvPr id="357" name="~PBs; ~$10/TB">
            <a:extLst>
              <a:ext uri="{FF2B5EF4-FFF2-40B4-BE49-F238E27FC236}">
                <a16:creationId xmlns:a16="http://schemas.microsoft.com/office/drawing/2014/main" id="{DA42A0B5-F362-FAE3-5BD8-AFD07D2B6CEB}"/>
              </a:ext>
            </a:extLst>
          </p:cNvPr>
          <p:cNvSpPr txBox="1"/>
          <p:nvPr/>
        </p:nvSpPr>
        <p:spPr>
          <a:xfrm>
            <a:off x="7989675" y="6364413"/>
            <a:ext cx="20063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~PBs; ~</a:t>
            </a:r>
            <a:r>
              <a:rPr lang="en-GB" dirty="0"/>
              <a:t>£</a:t>
            </a:r>
            <a:r>
              <a:rPr dirty="0"/>
              <a:t>10/TB</a:t>
            </a:r>
          </a:p>
        </p:txBody>
      </p:sp>
      <p:sp>
        <p:nvSpPr>
          <p:cNvPr id="358" name="~10TBs…">
            <a:extLst>
              <a:ext uri="{FF2B5EF4-FFF2-40B4-BE49-F238E27FC236}">
                <a16:creationId xmlns:a16="http://schemas.microsoft.com/office/drawing/2014/main" id="{7332AE6D-0D4D-69FE-F3A2-CB67134B09EE}"/>
              </a:ext>
            </a:extLst>
          </p:cNvPr>
          <p:cNvSpPr txBox="1"/>
          <p:nvPr/>
        </p:nvSpPr>
        <p:spPr>
          <a:xfrm>
            <a:off x="8981087" y="5589268"/>
            <a:ext cx="116794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~10TBs</a:t>
            </a:r>
          </a:p>
          <a:p>
            <a: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~</a:t>
            </a:r>
            <a:r>
              <a:rPr lang="en-GB" sz="2200" dirty="0"/>
              <a:t>£</a:t>
            </a:r>
            <a:r>
              <a:rPr sz="2200" dirty="0"/>
              <a:t>30/TB</a:t>
            </a:r>
          </a:p>
        </p:txBody>
      </p:sp>
      <p:sp>
        <p:nvSpPr>
          <p:cNvPr id="359" name="~200MB/s">
            <a:extLst>
              <a:ext uri="{FF2B5EF4-FFF2-40B4-BE49-F238E27FC236}">
                <a16:creationId xmlns:a16="http://schemas.microsoft.com/office/drawing/2014/main" id="{ED5FF5ED-BE22-E90C-7FB2-E149CAE0C260}"/>
              </a:ext>
            </a:extLst>
          </p:cNvPr>
          <p:cNvSpPr txBox="1"/>
          <p:nvPr/>
        </p:nvSpPr>
        <p:spPr>
          <a:xfrm>
            <a:off x="1546615" y="5866130"/>
            <a:ext cx="137152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~200MB/s</a:t>
            </a:r>
          </a:p>
        </p:txBody>
      </p:sp>
      <p:sp>
        <p:nvSpPr>
          <p:cNvPr id="360" name="~50MB/s">
            <a:extLst>
              <a:ext uri="{FF2B5EF4-FFF2-40B4-BE49-F238E27FC236}">
                <a16:creationId xmlns:a16="http://schemas.microsoft.com/office/drawing/2014/main" id="{B57AE0B8-627B-3818-7271-B704398DE8AE}"/>
              </a:ext>
            </a:extLst>
          </p:cNvPr>
          <p:cNvSpPr txBox="1"/>
          <p:nvPr/>
        </p:nvSpPr>
        <p:spPr>
          <a:xfrm>
            <a:off x="1787915" y="6364413"/>
            <a:ext cx="12144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~50MB/s</a:t>
            </a:r>
          </a:p>
        </p:txBody>
      </p:sp>
    </p:spTree>
    <p:extLst>
      <p:ext uri="{BB962C8B-B14F-4D97-AF65-F5344CB8AC3E}">
        <p14:creationId xmlns:p14="http://schemas.microsoft.com/office/powerpoint/2010/main" val="232817316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 advAuto="0"/>
      <p:bldP spid="333" grpId="0" animBg="1" advAuto="0"/>
      <p:bldP spid="336" grpId="0" animBg="1" advAuto="0"/>
      <p:bldP spid="342" grpId="0" animBg="1" advAuto="0"/>
      <p:bldP spid="345" grpId="0" animBg="1" advAuto="0"/>
      <p:bldP spid="348" grpId="0" animBg="1" advAuto="0"/>
      <p:bldP spid="349" grpId="0" animBg="1" advAuto="0"/>
      <p:bldP spid="350" grpId="0" animBg="1" advAuto="0"/>
      <p:bldP spid="351" grpId="0" animBg="1" advAuto="0"/>
      <p:bldP spid="352" grpId="0" animBg="1" advAuto="0"/>
      <p:bldP spid="353" grpId="0" animBg="1" advAuto="0"/>
      <p:bldP spid="354" grpId="0" animBg="1" advAuto="0"/>
      <p:bldP spid="355" grpId="0" animBg="1" advAuto="0"/>
      <p:bldP spid="356" grpId="0" animBg="1" advAuto="0"/>
      <p:bldP spid="357" grpId="0" animBg="1" advAuto="0"/>
      <p:bldP spid="358" grpId="0" animBg="1" advAuto="0"/>
      <p:bldP spid="359" grpId="0" animBg="1" advAuto="0"/>
      <p:bldP spid="360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AA080-F8D7-253E-284F-63BEF9E6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14073E-3519-2CB2-26BB-97669D0CF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415344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Most DB data resides in secondary storage</a:t>
            </a:r>
          </a:p>
          <a:p>
            <a:pPr marL="1143000" lvl="1" indent="-457200"/>
            <a:r>
              <a:rPr lang="en-GB" dirty="0"/>
              <a:t>HDD/SSD</a:t>
            </a:r>
          </a:p>
          <a:p>
            <a:pPr marL="1143000" lvl="1" indent="-457200"/>
            <a:r>
              <a:rPr lang="en-GB" dirty="0"/>
              <a:t>May be too large to reside entirely in main memory (e.g. </a:t>
            </a:r>
            <a:r>
              <a:rPr lang="en-GB" dirty="0">
                <a:hlinkClick r:id="rId2"/>
              </a:rPr>
              <a:t>H-Unique</a:t>
            </a:r>
            <a:r>
              <a:rPr lang="en-GB" dirty="0"/>
              <a:t> core datasets &gt; 250GB and will grow to several TB)</a:t>
            </a:r>
          </a:p>
          <a:p>
            <a:pPr marL="1143000" lvl="1" indent="-457200"/>
            <a:r>
              <a:rPr lang="en-GB" dirty="0"/>
              <a:t>Secondary storage costs orders of magnitude lower than main memory but slower to access</a:t>
            </a:r>
          </a:p>
          <a:p>
            <a:pPr marL="1143000" lvl="1" indent="-457200"/>
            <a:r>
              <a:rPr lang="en-GB" dirty="0"/>
              <a:t>Often, not all database data is required frequently – access from disk as required</a:t>
            </a:r>
          </a:p>
          <a:p>
            <a:pPr marL="1143000" lvl="1" indent="-457200"/>
            <a:r>
              <a:rPr lang="en-GB" dirty="0"/>
              <a:t>Secondary storage offers persistence</a:t>
            </a:r>
          </a:p>
          <a:p>
            <a:pPr marL="1143000" lvl="1" indent="-457200"/>
            <a:r>
              <a:rPr lang="en-GB" dirty="0"/>
              <a:t> Trade-off between storage capacity, robustness and speed of access</a:t>
            </a:r>
          </a:p>
          <a:p>
            <a:pPr marL="1600200" lvl="2" indent="-457200"/>
            <a:r>
              <a:rPr lang="en-GB" dirty="0"/>
              <a:t>Physical access characteristics affect access latency and transfer rate of data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CCE41-2D4C-E8BC-75C9-DED290F1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045E1-E666-617A-434F-16592EA38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585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AD19-E8BE-84E7-735A-F69A703E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B77700-82FD-89F9-67A0-4BD26681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Main memory DBs do exist </a:t>
            </a:r>
          </a:p>
          <a:p>
            <a:pPr marL="1143000" lvl="1" indent="-457200"/>
            <a:r>
              <a:rPr lang="en-GB" dirty="0"/>
              <a:t>Entire database held in main memory (along with OS, DBMS and possibly other applications)</a:t>
            </a:r>
          </a:p>
          <a:p>
            <a:pPr marL="1143000" lvl="1" indent="-457200"/>
            <a:r>
              <a:rPr lang="en-GB" dirty="0"/>
              <a:t>Suited for real-time applications requiring extremely fast response times</a:t>
            </a:r>
          </a:p>
          <a:p>
            <a:pPr marL="1600200" lvl="2" indent="-457200"/>
            <a:r>
              <a:rPr lang="en-GB" dirty="0"/>
              <a:t>E.g. Telephone network routing, high-frequency trading</a:t>
            </a:r>
          </a:p>
          <a:p>
            <a:pPr marL="1143000" lvl="1" indent="-457200"/>
            <a:r>
              <a:rPr lang="en-GB" dirty="0"/>
              <a:t>Extremely expensive for large datasets</a:t>
            </a:r>
          </a:p>
          <a:p>
            <a:pPr marL="1143000" lvl="1" indent="-457200"/>
            <a:r>
              <a:rPr lang="en-GB" dirty="0"/>
              <a:t>Many (most?) applications do not require this level of response</a:t>
            </a:r>
          </a:p>
          <a:p>
            <a:pPr marL="1143000" lvl="1" indent="-457200"/>
            <a:r>
              <a:rPr lang="en-GB" dirty="0"/>
              <a:t>Beyond scope of this module</a:t>
            </a:r>
          </a:p>
          <a:p>
            <a:pPr marL="1143000" lvl="1" indent="-457200"/>
            <a:endParaRPr lang="en-GB" dirty="0"/>
          </a:p>
          <a:p>
            <a:pPr marL="1143000" lvl="1" indent="-457200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6D284-D73D-0845-BB94-5D60ED6B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FCF1F-D5C1-ADC7-BDF6-6F15C101B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843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BC405-A479-574E-FB70-6D2278FB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0445-2699-EA49-8CE3-AF93C01D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Components of a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FF349-D17F-C769-CFFE-70E2BE760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68" name="Slide Number">
            <a:extLst>
              <a:ext uri="{FF2B5EF4-FFF2-40B4-BE49-F238E27FC236}">
                <a16:creationId xmlns:a16="http://schemas.microsoft.com/office/drawing/2014/main" id="{DC057B88-D750-9E3F-6FB2-6A500D773B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33</a:t>
            </a:fld>
            <a:endParaRPr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3E82F8-9790-53DA-C587-4712C8D115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07432" y="2317750"/>
            <a:ext cx="4488935" cy="3862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3617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455EA-55AD-0A22-0B8E-A03AF1A16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CC948E-5DAC-9FDA-23EB-9E35AF64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Components of a Disk</a:t>
            </a:r>
          </a:p>
        </p:txBody>
      </p:sp>
      <p:sp>
        <p:nvSpPr>
          <p:cNvPr id="374" name="Slide Number">
            <a:extLst>
              <a:ext uri="{FF2B5EF4-FFF2-40B4-BE49-F238E27FC236}">
                <a16:creationId xmlns:a16="http://schemas.microsoft.com/office/drawing/2014/main" id="{332E5C57-7FD6-4419-AA3F-7675830C679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34</a:t>
            </a:fld>
            <a:endParaRPr/>
          </a:p>
        </p:txBody>
      </p:sp>
      <p:sp>
        <p:nvSpPr>
          <p:cNvPr id="380" name="1 block = n contiguous sectors…">
            <a:extLst>
              <a:ext uri="{FF2B5EF4-FFF2-40B4-BE49-F238E27FC236}">
                <a16:creationId xmlns:a16="http://schemas.microsoft.com/office/drawing/2014/main" id="{D1204D06-7337-356C-76B5-52C6887B156B}"/>
              </a:ext>
            </a:extLst>
          </p:cNvPr>
          <p:cNvSpPr txBox="1"/>
          <p:nvPr/>
        </p:nvSpPr>
        <p:spPr>
          <a:xfrm>
            <a:off x="6234906" y="1414175"/>
            <a:ext cx="463043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1 block = n contiguous sectors</a:t>
            </a:r>
          </a:p>
          <a:p>
            <a:pPr algn="ctr"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(n fixed during disk configuration)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B3C3B101-0823-CB2B-E5FF-4EE3A56B4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389" y="2314575"/>
            <a:ext cx="4367222" cy="3862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A9D9442-F34A-564F-E17F-94EDBE7B33A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7100273" y="2317750"/>
            <a:ext cx="3503253" cy="3862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914251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141A5-A56A-42AF-0FCC-B123939A3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7921-6DD6-CD5F-3BBA-69B69032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How does a Disk Work?</a:t>
            </a:r>
          </a:p>
        </p:txBody>
      </p:sp>
      <p:sp>
        <p:nvSpPr>
          <p:cNvPr id="382" name="Slide Number">
            <a:extLst>
              <a:ext uri="{FF2B5EF4-FFF2-40B4-BE49-F238E27FC236}">
                <a16:creationId xmlns:a16="http://schemas.microsoft.com/office/drawing/2014/main" id="{8DAE9738-891B-6A05-5DA1-76D2C01402F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35</a:t>
            </a:fld>
            <a:endParaRPr/>
          </a:p>
        </p:txBody>
      </p:sp>
      <p:sp>
        <p:nvSpPr>
          <p:cNvPr id="387" name="Magnetic changes on platters to store bits…">
            <a:extLst>
              <a:ext uri="{FF2B5EF4-FFF2-40B4-BE49-F238E27FC236}">
                <a16:creationId xmlns:a16="http://schemas.microsoft.com/office/drawing/2014/main" id="{2DD6EDDC-0573-57E9-3E88-1EAE1688ED4D}"/>
              </a:ext>
            </a:extLst>
          </p:cNvPr>
          <p:cNvSpPr txBox="1"/>
          <p:nvPr/>
        </p:nvSpPr>
        <p:spPr>
          <a:xfrm>
            <a:off x="6437090" y="1877625"/>
            <a:ext cx="4230910" cy="1275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>
              <a:spcBef>
                <a:spcPts val="1000"/>
              </a:spcBef>
              <a:buClr>
                <a:srgbClr val="92D050"/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Magnetic changes on platters to store bits</a:t>
            </a:r>
          </a:p>
          <a:p>
            <a:pPr>
              <a:spcBef>
                <a:spcPts val="1000"/>
              </a:spcBef>
              <a:buClr>
                <a:srgbClr val="92D050"/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Spindle rotates platters</a:t>
            </a:r>
          </a:p>
        </p:txBody>
      </p:sp>
      <p:sp>
        <p:nvSpPr>
          <p:cNvPr id="388" name="7200 to 15000 RPM…">
            <a:extLst>
              <a:ext uri="{FF2B5EF4-FFF2-40B4-BE49-F238E27FC236}">
                <a16:creationId xmlns:a16="http://schemas.microsoft.com/office/drawing/2014/main" id="{71F90331-666C-4758-F8FF-A312F81CC8B3}"/>
              </a:ext>
            </a:extLst>
          </p:cNvPr>
          <p:cNvSpPr txBox="1"/>
          <p:nvPr/>
        </p:nvSpPr>
        <p:spPr>
          <a:xfrm>
            <a:off x="7032745" y="3123974"/>
            <a:ext cx="31733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7200 to 15000 RPM</a:t>
            </a:r>
          </a:p>
          <a:p>
            <a:pPr algn="ctr">
              <a:defRPr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(Rotations Per Minute)</a:t>
            </a:r>
          </a:p>
        </p:txBody>
      </p:sp>
      <p:sp>
        <p:nvSpPr>
          <p:cNvPr id="389" name="Head reads/writes track…">
            <a:extLst>
              <a:ext uri="{FF2B5EF4-FFF2-40B4-BE49-F238E27FC236}">
                <a16:creationId xmlns:a16="http://schemas.microsoft.com/office/drawing/2014/main" id="{B20678EB-8990-1373-129C-E85E7CC9A372}"/>
              </a:ext>
            </a:extLst>
          </p:cNvPr>
          <p:cNvSpPr txBox="1"/>
          <p:nvPr/>
        </p:nvSpPr>
        <p:spPr>
          <a:xfrm>
            <a:off x="6545396" y="4078867"/>
            <a:ext cx="4379639" cy="211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>
              <a:spcBef>
                <a:spcPts val="1000"/>
              </a:spcBef>
              <a:buClr>
                <a:srgbClr val="92D050"/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The head</a:t>
            </a:r>
            <a:r>
              <a:rPr sz="2400" dirty="0"/>
              <a:t> reads/writes track</a:t>
            </a:r>
          </a:p>
          <a:p>
            <a:pPr>
              <a:spcBef>
                <a:spcPts val="1000"/>
              </a:spcBef>
              <a:buClr>
                <a:srgbClr val="92D050"/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Exactly 1 head can read/write at a time</a:t>
            </a:r>
          </a:p>
          <a:p>
            <a:pPr>
              <a:spcBef>
                <a:spcPts val="1000"/>
              </a:spcBef>
              <a:buClr>
                <a:srgbClr val="92D050"/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The arm</a:t>
            </a:r>
            <a:r>
              <a:rPr sz="2400" dirty="0"/>
              <a:t> moves radially to position head on track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DF44C35-8504-CEAC-566F-F3989B1CA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389" y="2314575"/>
            <a:ext cx="4367222" cy="3862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779735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 advAuto="0"/>
      <p:bldP spid="389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5D3B0-4793-2743-4F17-E8565C9EA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E612-1C36-70C3-6BE2-F0B4C792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How is the Disk Integrated?</a:t>
            </a:r>
          </a:p>
        </p:txBody>
      </p:sp>
      <p:sp>
        <p:nvSpPr>
          <p:cNvPr id="391" name="Slide Number">
            <a:extLst>
              <a:ext uri="{FF2B5EF4-FFF2-40B4-BE49-F238E27FC236}">
                <a16:creationId xmlns:a16="http://schemas.microsoft.com/office/drawing/2014/main" id="{C100182B-B036-ECD9-EF50-2DD392C592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36</a:t>
            </a:fld>
            <a:endParaRPr/>
          </a:p>
        </p:txBody>
      </p:sp>
      <p:sp>
        <p:nvSpPr>
          <p:cNvPr id="396" name="OS interfaces…">
            <a:extLst>
              <a:ext uri="{FF2B5EF4-FFF2-40B4-BE49-F238E27FC236}">
                <a16:creationId xmlns:a16="http://schemas.microsoft.com/office/drawing/2014/main" id="{45903D30-1148-F540-7ABB-C14C30A19F54}"/>
              </a:ext>
            </a:extLst>
          </p:cNvPr>
          <p:cNvSpPr txBox="1"/>
          <p:nvPr/>
        </p:nvSpPr>
        <p:spPr>
          <a:xfrm>
            <a:off x="8212940" y="2928760"/>
            <a:ext cx="2113718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OS interfaces</a:t>
            </a:r>
          </a:p>
          <a:p>
            <a:pPr algn="ctr"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with the </a:t>
            </a:r>
          </a:p>
          <a:p>
            <a:pPr algn="ctr"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Disk Controller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DD147EA-FC5B-B746-A3D3-D20CFEB2D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949" y="2197895"/>
            <a:ext cx="5139831" cy="3862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316311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7E966A-6A15-E781-A95E-6CCFDFFF1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Let’s start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D431376-B2EB-F69D-20D3-EEBED4ACE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14422-7093-48D8-140B-CAE34D202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941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20D41-28F1-DE87-4FBE-46F79F44D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3074" name="Picture 2" descr="Quantum Computing Stocks Surge in 2023 on AI Potential - luckbox magazine">
            <a:extLst>
              <a:ext uri="{FF2B5EF4-FFF2-40B4-BE49-F238E27FC236}">
                <a16:creationId xmlns:a16="http://schemas.microsoft.com/office/drawing/2014/main" id="{7BB5C4B2-7285-C836-0B6B-C699CA8B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A2F03-6BA2-8588-F7EB-84D3D33E5A74}"/>
              </a:ext>
            </a:extLst>
          </p:cNvPr>
          <p:cNvSpPr txBox="1"/>
          <p:nvPr/>
        </p:nvSpPr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3025270" y="4095339"/>
                </a:moveTo>
                <a:cubicBezTo>
                  <a:pt x="3075391" y="4095339"/>
                  <a:pt x="3117706" y="4113210"/>
                  <a:pt x="3152216" y="4148952"/>
                </a:cubicBezTo>
                <a:cubicBezTo>
                  <a:pt x="3186725" y="4184694"/>
                  <a:pt x="3203980" y="4228447"/>
                  <a:pt x="3203980" y="4280211"/>
                </a:cubicBezTo>
                <a:cubicBezTo>
                  <a:pt x="3203980" y="4331154"/>
                  <a:pt x="3186520" y="4374702"/>
                  <a:pt x="3151600" y="4410854"/>
                </a:cubicBezTo>
                <a:cubicBezTo>
                  <a:pt x="3116679" y="4447007"/>
                  <a:pt x="3074570" y="4465084"/>
                  <a:pt x="3025270" y="4465084"/>
                </a:cubicBezTo>
                <a:cubicBezTo>
                  <a:pt x="2976792" y="4465084"/>
                  <a:pt x="2935093" y="4447007"/>
                  <a:pt x="2900173" y="4410854"/>
                </a:cubicBezTo>
                <a:cubicBezTo>
                  <a:pt x="2865253" y="4374702"/>
                  <a:pt x="2847792" y="4331154"/>
                  <a:pt x="2847792" y="4280211"/>
                </a:cubicBezTo>
                <a:cubicBezTo>
                  <a:pt x="2847792" y="4228447"/>
                  <a:pt x="2865047" y="4184694"/>
                  <a:pt x="2899556" y="4148952"/>
                </a:cubicBezTo>
                <a:cubicBezTo>
                  <a:pt x="2934066" y="4113210"/>
                  <a:pt x="2975971" y="4095339"/>
                  <a:pt x="3025270" y="4095339"/>
                </a:cubicBezTo>
                <a:close/>
                <a:moveTo>
                  <a:pt x="9048311" y="3683690"/>
                </a:moveTo>
                <a:cubicBezTo>
                  <a:pt x="8888088" y="3683690"/>
                  <a:pt x="8762785" y="3727648"/>
                  <a:pt x="8672403" y="3815565"/>
                </a:cubicBezTo>
                <a:cubicBezTo>
                  <a:pt x="8620639" y="3865686"/>
                  <a:pt x="8586335" y="3916218"/>
                  <a:pt x="8569491" y="3967161"/>
                </a:cubicBezTo>
                <a:cubicBezTo>
                  <a:pt x="8552647" y="4018103"/>
                  <a:pt x="8540938" y="4106431"/>
                  <a:pt x="8534365" y="4232144"/>
                </a:cubicBezTo>
                <a:cubicBezTo>
                  <a:pt x="8529435" y="4309380"/>
                  <a:pt x="8511153" y="4363404"/>
                  <a:pt x="8479520" y="4394216"/>
                </a:cubicBezTo>
                <a:cubicBezTo>
                  <a:pt x="8447886" y="4425028"/>
                  <a:pt x="8395095" y="4440434"/>
                  <a:pt x="8321146" y="4440434"/>
                </a:cubicBezTo>
                <a:lnTo>
                  <a:pt x="8300194" y="4440434"/>
                </a:lnTo>
                <a:lnTo>
                  <a:pt x="8300194" y="4928497"/>
                </a:lnTo>
                <a:lnTo>
                  <a:pt x="8364282" y="4928497"/>
                </a:lnTo>
                <a:cubicBezTo>
                  <a:pt x="8522862" y="4928497"/>
                  <a:pt x="8645289" y="4903026"/>
                  <a:pt x="8731563" y="4852083"/>
                </a:cubicBezTo>
                <a:cubicBezTo>
                  <a:pt x="8894250" y="4754307"/>
                  <a:pt x="8986275" y="4586689"/>
                  <a:pt x="9007639" y="4349230"/>
                </a:cubicBezTo>
                <a:cubicBezTo>
                  <a:pt x="9014212" y="4277746"/>
                  <a:pt x="9029618" y="4229885"/>
                  <a:pt x="9053857" y="4205646"/>
                </a:cubicBezTo>
                <a:cubicBezTo>
                  <a:pt x="9078095" y="4181407"/>
                  <a:pt x="9122670" y="4169288"/>
                  <a:pt x="9187581" y="4169288"/>
                </a:cubicBezTo>
                <a:lnTo>
                  <a:pt x="9187581" y="3683690"/>
                </a:lnTo>
                <a:close/>
                <a:moveTo>
                  <a:pt x="4030715" y="3666435"/>
                </a:moveTo>
                <a:lnTo>
                  <a:pt x="4030715" y="4637631"/>
                </a:lnTo>
                <a:cubicBezTo>
                  <a:pt x="4030715" y="4906312"/>
                  <a:pt x="3939512" y="5040653"/>
                  <a:pt x="3757105" y="5040653"/>
                </a:cubicBezTo>
                <a:cubicBezTo>
                  <a:pt x="3703697" y="5040653"/>
                  <a:pt x="3638375" y="5022577"/>
                  <a:pt x="3561140" y="4986424"/>
                </a:cubicBezTo>
                <a:lnTo>
                  <a:pt x="3561140" y="5421490"/>
                </a:lnTo>
                <a:cubicBezTo>
                  <a:pt x="3649056" y="5451070"/>
                  <a:pt x="3727935" y="5465860"/>
                  <a:pt x="3797776" y="5465860"/>
                </a:cubicBezTo>
                <a:cubicBezTo>
                  <a:pt x="4027018" y="5465860"/>
                  <a:pt x="4206960" y="5384516"/>
                  <a:pt x="4337604" y="5221828"/>
                </a:cubicBezTo>
                <a:cubicBezTo>
                  <a:pt x="4440310" y="5093650"/>
                  <a:pt x="4491664" y="4921102"/>
                  <a:pt x="4491664" y="4704185"/>
                </a:cubicBezTo>
                <a:lnTo>
                  <a:pt x="4491664" y="3666435"/>
                </a:lnTo>
                <a:close/>
                <a:moveTo>
                  <a:pt x="6734192" y="3640553"/>
                </a:moveTo>
                <a:cubicBezTo>
                  <a:pt x="6558358" y="3640553"/>
                  <a:pt x="6407584" y="3702177"/>
                  <a:pt x="6281870" y="3825425"/>
                </a:cubicBezTo>
                <a:cubicBezTo>
                  <a:pt x="6156157" y="3948674"/>
                  <a:pt x="6093301" y="4096982"/>
                  <a:pt x="6093301" y="4270352"/>
                </a:cubicBezTo>
                <a:cubicBezTo>
                  <a:pt x="6093301" y="4452759"/>
                  <a:pt x="6155541" y="4606819"/>
                  <a:pt x="6280022" y="4732532"/>
                </a:cubicBezTo>
                <a:cubicBezTo>
                  <a:pt x="6404503" y="4858246"/>
                  <a:pt x="6557125" y="4921102"/>
                  <a:pt x="6737889" y="4921102"/>
                </a:cubicBezTo>
                <a:cubicBezTo>
                  <a:pt x="6908794" y="4921102"/>
                  <a:pt x="7053816" y="4863998"/>
                  <a:pt x="7172956" y="4749787"/>
                </a:cubicBezTo>
                <a:cubicBezTo>
                  <a:pt x="7292096" y="4635577"/>
                  <a:pt x="7358239" y="4489733"/>
                  <a:pt x="7371385" y="4312256"/>
                </a:cubicBezTo>
                <a:lnTo>
                  <a:pt x="6914134" y="4329510"/>
                </a:lnTo>
                <a:cubicBezTo>
                  <a:pt x="6881268" y="4420714"/>
                  <a:pt x="6825806" y="4466316"/>
                  <a:pt x="6747749" y="4466316"/>
                </a:cubicBezTo>
                <a:cubicBezTo>
                  <a:pt x="6694342" y="4466316"/>
                  <a:pt x="6649767" y="4448240"/>
                  <a:pt x="6614025" y="4412087"/>
                </a:cubicBezTo>
                <a:cubicBezTo>
                  <a:pt x="6578283" y="4375934"/>
                  <a:pt x="6560412" y="4331154"/>
                  <a:pt x="6560412" y="4277746"/>
                </a:cubicBezTo>
                <a:cubicBezTo>
                  <a:pt x="6560412" y="4225160"/>
                  <a:pt x="6577256" y="4181613"/>
                  <a:pt x="6610943" y="4147103"/>
                </a:cubicBezTo>
                <a:cubicBezTo>
                  <a:pt x="6644631" y="4112594"/>
                  <a:pt x="6687768" y="4095339"/>
                  <a:pt x="6740354" y="4095339"/>
                </a:cubicBezTo>
                <a:cubicBezTo>
                  <a:pt x="6801978" y="4095339"/>
                  <a:pt x="6852921" y="4121632"/>
                  <a:pt x="6893182" y="4174218"/>
                </a:cubicBezTo>
                <a:lnTo>
                  <a:pt x="7360293" y="4156963"/>
                </a:lnTo>
                <a:cubicBezTo>
                  <a:pt x="7331535" y="4006600"/>
                  <a:pt x="7258408" y="3882941"/>
                  <a:pt x="7140911" y="3785986"/>
                </a:cubicBezTo>
                <a:cubicBezTo>
                  <a:pt x="7023415" y="3689030"/>
                  <a:pt x="6887842" y="3640553"/>
                  <a:pt x="6734192" y="3640553"/>
                </a:cubicBezTo>
                <a:close/>
                <a:moveTo>
                  <a:pt x="3037595" y="3640553"/>
                </a:moveTo>
                <a:cubicBezTo>
                  <a:pt x="2851901" y="3640553"/>
                  <a:pt x="2695786" y="3701971"/>
                  <a:pt x="2569251" y="3824809"/>
                </a:cubicBezTo>
                <a:cubicBezTo>
                  <a:pt x="2442717" y="3947646"/>
                  <a:pt x="2379449" y="4099036"/>
                  <a:pt x="2379449" y="4278979"/>
                </a:cubicBezTo>
                <a:cubicBezTo>
                  <a:pt x="2379449" y="4455635"/>
                  <a:pt x="2442717" y="4606614"/>
                  <a:pt x="2569251" y="4731916"/>
                </a:cubicBezTo>
                <a:cubicBezTo>
                  <a:pt x="2695786" y="4857219"/>
                  <a:pt x="2848203" y="4919870"/>
                  <a:pt x="3026503" y="4919870"/>
                </a:cubicBezTo>
                <a:cubicBezTo>
                  <a:pt x="3204802" y="4919870"/>
                  <a:pt x="3357013" y="4857424"/>
                  <a:pt x="3483137" y="4732532"/>
                </a:cubicBezTo>
                <a:cubicBezTo>
                  <a:pt x="3609261" y="4607641"/>
                  <a:pt x="3672323" y="4456456"/>
                  <a:pt x="3672323" y="4278979"/>
                </a:cubicBezTo>
                <a:cubicBezTo>
                  <a:pt x="3672323" y="4103966"/>
                  <a:pt x="3610083" y="3953809"/>
                  <a:pt x="3485603" y="3828506"/>
                </a:cubicBezTo>
                <a:cubicBezTo>
                  <a:pt x="3361122" y="3703204"/>
                  <a:pt x="3211786" y="3640553"/>
                  <a:pt x="3037595" y="3640553"/>
                </a:cubicBezTo>
                <a:close/>
                <a:moveTo>
                  <a:pt x="2178671" y="3640553"/>
                </a:moveTo>
                <a:cubicBezTo>
                  <a:pt x="2016804" y="3640553"/>
                  <a:pt x="1887394" y="3693344"/>
                  <a:pt x="1790438" y="3798927"/>
                </a:cubicBezTo>
                <a:cubicBezTo>
                  <a:pt x="1693483" y="3904509"/>
                  <a:pt x="1645005" y="4046039"/>
                  <a:pt x="1645005" y="4223517"/>
                </a:cubicBezTo>
                <a:lnTo>
                  <a:pt x="1645005" y="4895220"/>
                </a:lnTo>
                <a:lnTo>
                  <a:pt x="2105954" y="4895220"/>
                </a:lnTo>
                <a:lnTo>
                  <a:pt x="2105954" y="4312256"/>
                </a:lnTo>
                <a:cubicBezTo>
                  <a:pt x="2105954" y="4184077"/>
                  <a:pt x="2147858" y="4119988"/>
                  <a:pt x="2231667" y="4119988"/>
                </a:cubicBezTo>
                <a:cubicBezTo>
                  <a:pt x="2257960" y="4119988"/>
                  <a:pt x="2287129" y="4129027"/>
                  <a:pt x="2319173" y="4147103"/>
                </a:cubicBezTo>
                <a:lnTo>
                  <a:pt x="2319173" y="3654110"/>
                </a:lnTo>
                <a:cubicBezTo>
                  <a:pt x="2261657" y="3645072"/>
                  <a:pt x="2214823" y="3640553"/>
                  <a:pt x="2178671" y="3640553"/>
                </a:cubicBezTo>
                <a:close/>
                <a:moveTo>
                  <a:pt x="5341412" y="3639320"/>
                </a:moveTo>
                <a:cubicBezTo>
                  <a:pt x="5159004" y="3639320"/>
                  <a:pt x="5005149" y="3701355"/>
                  <a:pt x="4879847" y="3825425"/>
                </a:cubicBezTo>
                <a:cubicBezTo>
                  <a:pt x="4754545" y="3949495"/>
                  <a:pt x="4691894" y="4101501"/>
                  <a:pt x="4691894" y="4281444"/>
                </a:cubicBezTo>
                <a:cubicBezTo>
                  <a:pt x="4691894" y="4462208"/>
                  <a:pt x="4753929" y="4613804"/>
                  <a:pt x="4877999" y="4736230"/>
                </a:cubicBezTo>
                <a:cubicBezTo>
                  <a:pt x="5002068" y="4858657"/>
                  <a:pt x="5155307" y="4919870"/>
                  <a:pt x="5337714" y="4919870"/>
                </a:cubicBezTo>
                <a:cubicBezTo>
                  <a:pt x="5487255" y="4919870"/>
                  <a:pt x="5623239" y="4871803"/>
                  <a:pt x="5745666" y="4775669"/>
                </a:cubicBezTo>
                <a:lnTo>
                  <a:pt x="5483147" y="4460154"/>
                </a:lnTo>
                <a:cubicBezTo>
                  <a:pt x="5440421" y="4506167"/>
                  <a:pt x="5396051" y="4529173"/>
                  <a:pt x="5350039" y="4529173"/>
                </a:cubicBezTo>
                <a:cubicBezTo>
                  <a:pt x="5293345" y="4529173"/>
                  <a:pt x="5247537" y="4504523"/>
                  <a:pt x="5212617" y="4455224"/>
                </a:cubicBezTo>
                <a:cubicBezTo>
                  <a:pt x="5177697" y="4405924"/>
                  <a:pt x="5160237" y="4341425"/>
                  <a:pt x="5160237" y="4261724"/>
                </a:cubicBezTo>
                <a:cubicBezTo>
                  <a:pt x="5160237" y="4185310"/>
                  <a:pt x="5178313" y="4122659"/>
                  <a:pt x="5214466" y="4073771"/>
                </a:cubicBezTo>
                <a:cubicBezTo>
                  <a:pt x="5250618" y="4024882"/>
                  <a:pt x="5297453" y="4000438"/>
                  <a:pt x="5354969" y="4000438"/>
                </a:cubicBezTo>
                <a:cubicBezTo>
                  <a:pt x="5441243" y="4000438"/>
                  <a:pt x="5492596" y="4046039"/>
                  <a:pt x="5509029" y="4137243"/>
                </a:cubicBezTo>
                <a:lnTo>
                  <a:pt x="5274858" y="4137243"/>
                </a:lnTo>
                <a:cubicBezTo>
                  <a:pt x="5260068" y="4176683"/>
                  <a:pt x="5252673" y="4216944"/>
                  <a:pt x="5252673" y="4258026"/>
                </a:cubicBezTo>
                <a:cubicBezTo>
                  <a:pt x="5252673" y="4287606"/>
                  <a:pt x="5258013" y="4320062"/>
                  <a:pt x="5268695" y="4355393"/>
                </a:cubicBezTo>
                <a:lnTo>
                  <a:pt x="5967513" y="4355393"/>
                </a:lnTo>
                <a:cubicBezTo>
                  <a:pt x="5970799" y="4315953"/>
                  <a:pt x="5972443" y="4287195"/>
                  <a:pt x="5972443" y="4269119"/>
                </a:cubicBezTo>
                <a:cubicBezTo>
                  <a:pt x="5972443" y="4091642"/>
                  <a:pt x="5911845" y="3942306"/>
                  <a:pt x="5790652" y="3821112"/>
                </a:cubicBezTo>
                <a:cubicBezTo>
                  <a:pt x="5669457" y="3699917"/>
                  <a:pt x="5519711" y="3639320"/>
                  <a:pt x="5341412" y="3639320"/>
                </a:cubicBezTo>
                <a:close/>
                <a:moveTo>
                  <a:pt x="7519023" y="3212881"/>
                </a:moveTo>
                <a:lnTo>
                  <a:pt x="7519023" y="4222284"/>
                </a:lnTo>
                <a:cubicBezTo>
                  <a:pt x="7519023" y="4397297"/>
                  <a:pt x="7554354" y="4537800"/>
                  <a:pt x="7625017" y="4643794"/>
                </a:cubicBezTo>
                <a:cubicBezTo>
                  <a:pt x="7680889" y="4726781"/>
                  <a:pt x="7755044" y="4792514"/>
                  <a:pt x="7847480" y="4840991"/>
                </a:cubicBezTo>
                <a:cubicBezTo>
                  <a:pt x="7939916" y="4889469"/>
                  <a:pt x="8038308" y="4913707"/>
                  <a:pt x="8142660" y="4913707"/>
                </a:cubicBezTo>
                <a:cubicBezTo>
                  <a:pt x="8154162" y="4913707"/>
                  <a:pt x="8171828" y="4913297"/>
                  <a:pt x="8195656" y="4912475"/>
                </a:cubicBezTo>
                <a:lnTo>
                  <a:pt x="8195656" y="4428109"/>
                </a:lnTo>
                <a:cubicBezTo>
                  <a:pt x="8113490" y="4428109"/>
                  <a:pt x="8057002" y="4409622"/>
                  <a:pt x="8026190" y="4372647"/>
                </a:cubicBezTo>
                <a:cubicBezTo>
                  <a:pt x="7995378" y="4335673"/>
                  <a:pt x="7979972" y="4268297"/>
                  <a:pt x="7979972" y="4170520"/>
                </a:cubicBezTo>
                <a:lnTo>
                  <a:pt x="8187029" y="4170520"/>
                </a:lnTo>
                <a:lnTo>
                  <a:pt x="8187029" y="3683690"/>
                </a:lnTo>
                <a:lnTo>
                  <a:pt x="7979972" y="3683690"/>
                </a:lnTo>
                <a:lnTo>
                  <a:pt x="7979972" y="3212881"/>
                </a:lnTo>
                <a:close/>
                <a:moveTo>
                  <a:pt x="866671" y="3170976"/>
                </a:moveTo>
                <a:cubicBezTo>
                  <a:pt x="772181" y="3170976"/>
                  <a:pt x="680566" y="3190285"/>
                  <a:pt x="591828" y="3228903"/>
                </a:cubicBezTo>
                <a:cubicBezTo>
                  <a:pt x="503089" y="3267521"/>
                  <a:pt x="429140" y="3320107"/>
                  <a:pt x="369981" y="3386661"/>
                </a:cubicBezTo>
                <a:cubicBezTo>
                  <a:pt x="317395" y="3446642"/>
                  <a:pt x="280215" y="3511347"/>
                  <a:pt x="258441" y="3580777"/>
                </a:cubicBezTo>
                <a:cubicBezTo>
                  <a:pt x="236667" y="3650207"/>
                  <a:pt x="225780" y="3739151"/>
                  <a:pt x="225780" y="3847610"/>
                </a:cubicBezTo>
                <a:lnTo>
                  <a:pt x="225780" y="4895220"/>
                </a:lnTo>
                <a:lnTo>
                  <a:pt x="726168" y="4895220"/>
                </a:lnTo>
                <a:lnTo>
                  <a:pt x="726168" y="3795846"/>
                </a:lnTo>
                <a:cubicBezTo>
                  <a:pt x="726168" y="3698890"/>
                  <a:pt x="765197" y="3650412"/>
                  <a:pt x="843254" y="3650412"/>
                </a:cubicBezTo>
                <a:cubicBezTo>
                  <a:pt x="920490" y="3650412"/>
                  <a:pt x="959107" y="3685744"/>
                  <a:pt x="959107" y="3756406"/>
                </a:cubicBezTo>
                <a:cubicBezTo>
                  <a:pt x="959107" y="3833642"/>
                  <a:pt x="908576" y="3872259"/>
                  <a:pt x="807512" y="3872259"/>
                </a:cubicBezTo>
                <a:lnTo>
                  <a:pt x="807512" y="4313488"/>
                </a:lnTo>
                <a:lnTo>
                  <a:pt x="883926" y="4314721"/>
                </a:lnTo>
                <a:cubicBezTo>
                  <a:pt x="1076193" y="4314721"/>
                  <a:pt x="1219983" y="4267476"/>
                  <a:pt x="1315295" y="4172985"/>
                </a:cubicBezTo>
                <a:cubicBezTo>
                  <a:pt x="1419645" y="4070278"/>
                  <a:pt x="1471821" y="3936348"/>
                  <a:pt x="1471821" y="3771196"/>
                </a:cubicBezTo>
                <a:cubicBezTo>
                  <a:pt x="1471821" y="3601113"/>
                  <a:pt x="1413689" y="3458556"/>
                  <a:pt x="1297424" y="3343524"/>
                </a:cubicBezTo>
                <a:cubicBezTo>
                  <a:pt x="1181160" y="3228492"/>
                  <a:pt x="1037576" y="3170976"/>
                  <a:pt x="866671" y="3170976"/>
                </a:cubicBezTo>
                <a:close/>
                <a:moveTo>
                  <a:pt x="4247632" y="3117980"/>
                </a:moveTo>
                <a:cubicBezTo>
                  <a:pt x="4185187" y="3117980"/>
                  <a:pt x="4131163" y="3139959"/>
                  <a:pt x="4085561" y="3183917"/>
                </a:cubicBezTo>
                <a:cubicBezTo>
                  <a:pt x="4039959" y="3227876"/>
                  <a:pt x="4017158" y="3279846"/>
                  <a:pt x="4017158" y="3339827"/>
                </a:cubicBezTo>
                <a:cubicBezTo>
                  <a:pt x="4017158" y="3403916"/>
                  <a:pt x="4038727" y="3456502"/>
                  <a:pt x="4081863" y="3497584"/>
                </a:cubicBezTo>
                <a:cubicBezTo>
                  <a:pt x="4125001" y="3538667"/>
                  <a:pt x="4180256" y="3559209"/>
                  <a:pt x="4247632" y="3559209"/>
                </a:cubicBezTo>
                <a:cubicBezTo>
                  <a:pt x="4315008" y="3559209"/>
                  <a:pt x="4370264" y="3538667"/>
                  <a:pt x="4413402" y="3497584"/>
                </a:cubicBezTo>
                <a:cubicBezTo>
                  <a:pt x="4456538" y="3456502"/>
                  <a:pt x="4478106" y="3403916"/>
                  <a:pt x="4478106" y="3339827"/>
                </a:cubicBezTo>
                <a:cubicBezTo>
                  <a:pt x="4478106" y="3279846"/>
                  <a:pt x="4455306" y="3227876"/>
                  <a:pt x="4409704" y="3183917"/>
                </a:cubicBezTo>
                <a:cubicBezTo>
                  <a:pt x="4364102" y="3139959"/>
                  <a:pt x="4310078" y="3117980"/>
                  <a:pt x="4247632" y="3117980"/>
                </a:cubicBezTo>
                <a:close/>
                <a:moveTo>
                  <a:pt x="2873730" y="637485"/>
                </a:moveTo>
                <a:lnTo>
                  <a:pt x="2873730" y="1866270"/>
                </a:lnTo>
                <a:lnTo>
                  <a:pt x="3334679" y="1866270"/>
                </a:lnTo>
                <a:lnTo>
                  <a:pt x="3334679" y="637485"/>
                </a:lnTo>
                <a:close/>
                <a:moveTo>
                  <a:pt x="9752384" y="612835"/>
                </a:moveTo>
                <a:cubicBezTo>
                  <a:pt x="9574084" y="612835"/>
                  <a:pt x="9422695" y="674870"/>
                  <a:pt x="9298214" y="798940"/>
                </a:cubicBezTo>
                <a:cubicBezTo>
                  <a:pt x="9173733" y="923010"/>
                  <a:pt x="9111493" y="1074195"/>
                  <a:pt x="9111493" y="1252494"/>
                </a:cubicBezTo>
                <a:cubicBezTo>
                  <a:pt x="9111493" y="1435723"/>
                  <a:pt x="9173117" y="1588140"/>
                  <a:pt x="9296365" y="1709745"/>
                </a:cubicBezTo>
                <a:cubicBezTo>
                  <a:pt x="9419614" y="1831350"/>
                  <a:pt x="9573674" y="1892152"/>
                  <a:pt x="9758546" y="1892152"/>
                </a:cubicBezTo>
                <a:cubicBezTo>
                  <a:pt x="9789769" y="1892152"/>
                  <a:pt x="9824278" y="1888866"/>
                  <a:pt x="9862075" y="1882293"/>
                </a:cubicBezTo>
                <a:lnTo>
                  <a:pt x="9862075" y="1405322"/>
                </a:lnTo>
                <a:cubicBezTo>
                  <a:pt x="9827565" y="1426685"/>
                  <a:pt x="9790180" y="1437366"/>
                  <a:pt x="9749919" y="1437366"/>
                </a:cubicBezTo>
                <a:cubicBezTo>
                  <a:pt x="9700620" y="1437366"/>
                  <a:pt x="9659948" y="1420933"/>
                  <a:pt x="9627903" y="1388067"/>
                </a:cubicBezTo>
                <a:cubicBezTo>
                  <a:pt x="9595859" y="1355201"/>
                  <a:pt x="9579836" y="1313296"/>
                  <a:pt x="9579836" y="1262353"/>
                </a:cubicBezTo>
                <a:cubicBezTo>
                  <a:pt x="9579836" y="1213876"/>
                  <a:pt x="9597502" y="1171971"/>
                  <a:pt x="9632833" y="1136640"/>
                </a:cubicBezTo>
                <a:cubicBezTo>
                  <a:pt x="9668164" y="1101309"/>
                  <a:pt x="9710069" y="1083644"/>
                  <a:pt x="9758546" y="1083644"/>
                </a:cubicBezTo>
                <a:cubicBezTo>
                  <a:pt x="9811954" y="1083644"/>
                  <a:pt x="9854474" y="1102953"/>
                  <a:pt x="9886108" y="1141570"/>
                </a:cubicBezTo>
                <a:cubicBezTo>
                  <a:pt x="9917742" y="1180188"/>
                  <a:pt x="9933559" y="1231952"/>
                  <a:pt x="9933559" y="1296863"/>
                </a:cubicBezTo>
                <a:lnTo>
                  <a:pt x="9933559" y="1866270"/>
                </a:lnTo>
                <a:lnTo>
                  <a:pt x="10394508" y="1866270"/>
                </a:lnTo>
                <a:lnTo>
                  <a:pt x="10394508" y="1263586"/>
                </a:lnTo>
                <a:cubicBezTo>
                  <a:pt x="10394508" y="1062281"/>
                  <a:pt x="10337197" y="903496"/>
                  <a:pt x="10222576" y="787232"/>
                </a:cubicBezTo>
                <a:cubicBezTo>
                  <a:pt x="10107955" y="670967"/>
                  <a:pt x="9951224" y="612835"/>
                  <a:pt x="9752384" y="612835"/>
                </a:cubicBezTo>
                <a:close/>
                <a:moveTo>
                  <a:pt x="11198845" y="611603"/>
                </a:moveTo>
                <a:cubicBezTo>
                  <a:pt x="11036979" y="611603"/>
                  <a:pt x="10907568" y="664394"/>
                  <a:pt x="10810612" y="769977"/>
                </a:cubicBezTo>
                <a:cubicBezTo>
                  <a:pt x="10713657" y="875559"/>
                  <a:pt x="10665179" y="1017089"/>
                  <a:pt x="10665179" y="1194567"/>
                </a:cubicBezTo>
                <a:lnTo>
                  <a:pt x="10665179" y="1866270"/>
                </a:lnTo>
                <a:lnTo>
                  <a:pt x="11126128" y="1866270"/>
                </a:lnTo>
                <a:lnTo>
                  <a:pt x="11126128" y="1283306"/>
                </a:lnTo>
                <a:cubicBezTo>
                  <a:pt x="11126128" y="1155128"/>
                  <a:pt x="11168032" y="1091039"/>
                  <a:pt x="11251841" y="1091039"/>
                </a:cubicBezTo>
                <a:cubicBezTo>
                  <a:pt x="11278134" y="1091039"/>
                  <a:pt x="11307303" y="1100077"/>
                  <a:pt x="11339348" y="1118153"/>
                </a:cubicBezTo>
                <a:lnTo>
                  <a:pt x="11339348" y="625160"/>
                </a:lnTo>
                <a:cubicBezTo>
                  <a:pt x="11281831" y="616122"/>
                  <a:pt x="11234997" y="611603"/>
                  <a:pt x="11198845" y="611603"/>
                </a:cubicBezTo>
                <a:close/>
                <a:moveTo>
                  <a:pt x="4140820" y="611603"/>
                </a:moveTo>
                <a:cubicBezTo>
                  <a:pt x="3978954" y="611603"/>
                  <a:pt x="3849544" y="664394"/>
                  <a:pt x="3752588" y="769977"/>
                </a:cubicBezTo>
                <a:cubicBezTo>
                  <a:pt x="3655633" y="875559"/>
                  <a:pt x="3607155" y="1017089"/>
                  <a:pt x="3607155" y="1194567"/>
                </a:cubicBezTo>
                <a:lnTo>
                  <a:pt x="3607155" y="1866270"/>
                </a:lnTo>
                <a:lnTo>
                  <a:pt x="4068103" y="1866270"/>
                </a:lnTo>
                <a:lnTo>
                  <a:pt x="4068103" y="1283306"/>
                </a:lnTo>
                <a:cubicBezTo>
                  <a:pt x="4068103" y="1155128"/>
                  <a:pt x="4110009" y="1091039"/>
                  <a:pt x="4193817" y="1091039"/>
                </a:cubicBezTo>
                <a:cubicBezTo>
                  <a:pt x="4220110" y="1091039"/>
                  <a:pt x="4249279" y="1100077"/>
                  <a:pt x="4281323" y="1118153"/>
                </a:cubicBezTo>
                <a:lnTo>
                  <a:pt x="4281323" y="625160"/>
                </a:lnTo>
                <a:cubicBezTo>
                  <a:pt x="4223808" y="616122"/>
                  <a:pt x="4176973" y="611603"/>
                  <a:pt x="4140820" y="611603"/>
                </a:cubicBezTo>
                <a:close/>
                <a:moveTo>
                  <a:pt x="8360836" y="610370"/>
                </a:moveTo>
                <a:cubicBezTo>
                  <a:pt x="8178429" y="610370"/>
                  <a:pt x="8024574" y="672405"/>
                  <a:pt x="7899272" y="796475"/>
                </a:cubicBezTo>
                <a:cubicBezTo>
                  <a:pt x="7773970" y="920545"/>
                  <a:pt x="7711318" y="1072551"/>
                  <a:pt x="7711318" y="1252494"/>
                </a:cubicBezTo>
                <a:cubicBezTo>
                  <a:pt x="7711318" y="1433258"/>
                  <a:pt x="7773353" y="1584853"/>
                  <a:pt x="7897423" y="1707280"/>
                </a:cubicBezTo>
                <a:cubicBezTo>
                  <a:pt x="8021492" y="1829707"/>
                  <a:pt x="8174732" y="1890920"/>
                  <a:pt x="8357139" y="1890920"/>
                </a:cubicBezTo>
                <a:cubicBezTo>
                  <a:pt x="8506680" y="1890920"/>
                  <a:pt x="8642664" y="1842853"/>
                  <a:pt x="8765091" y="1746720"/>
                </a:cubicBezTo>
                <a:lnTo>
                  <a:pt x="8502572" y="1431204"/>
                </a:lnTo>
                <a:cubicBezTo>
                  <a:pt x="8459846" y="1477217"/>
                  <a:pt x="8415477" y="1500223"/>
                  <a:pt x="8369464" y="1500223"/>
                </a:cubicBezTo>
                <a:cubicBezTo>
                  <a:pt x="8312770" y="1500223"/>
                  <a:pt x="8266962" y="1475573"/>
                  <a:pt x="8232042" y="1426274"/>
                </a:cubicBezTo>
                <a:cubicBezTo>
                  <a:pt x="8197122" y="1376975"/>
                  <a:pt x="8179662" y="1312475"/>
                  <a:pt x="8179662" y="1232774"/>
                </a:cubicBezTo>
                <a:cubicBezTo>
                  <a:pt x="8179662" y="1156360"/>
                  <a:pt x="8197738" y="1093709"/>
                  <a:pt x="8233890" y="1044820"/>
                </a:cubicBezTo>
                <a:cubicBezTo>
                  <a:pt x="8270044" y="995932"/>
                  <a:pt x="8316878" y="971488"/>
                  <a:pt x="8374394" y="971488"/>
                </a:cubicBezTo>
                <a:cubicBezTo>
                  <a:pt x="8460667" y="971488"/>
                  <a:pt x="8512021" y="1017089"/>
                  <a:pt x="8528454" y="1108293"/>
                </a:cubicBezTo>
                <a:lnTo>
                  <a:pt x="8294282" y="1108293"/>
                </a:lnTo>
                <a:cubicBezTo>
                  <a:pt x="8279492" y="1147733"/>
                  <a:pt x="8272098" y="1187994"/>
                  <a:pt x="8272098" y="1229077"/>
                </a:cubicBezTo>
                <a:cubicBezTo>
                  <a:pt x="8272098" y="1258656"/>
                  <a:pt x="8277438" y="1291112"/>
                  <a:pt x="8288120" y="1326443"/>
                </a:cubicBezTo>
                <a:lnTo>
                  <a:pt x="8986938" y="1326443"/>
                </a:lnTo>
                <a:cubicBezTo>
                  <a:pt x="8990224" y="1287003"/>
                  <a:pt x="8991868" y="1258245"/>
                  <a:pt x="8991868" y="1240169"/>
                </a:cubicBezTo>
                <a:cubicBezTo>
                  <a:pt x="8991868" y="1062691"/>
                  <a:pt x="8931271" y="913356"/>
                  <a:pt x="8810076" y="792161"/>
                </a:cubicBezTo>
                <a:cubicBezTo>
                  <a:pt x="8688882" y="670967"/>
                  <a:pt x="8539135" y="610370"/>
                  <a:pt x="8360836" y="610370"/>
                </a:cubicBezTo>
                <a:close/>
                <a:moveTo>
                  <a:pt x="6276875" y="183931"/>
                </a:moveTo>
                <a:lnTo>
                  <a:pt x="6756311" y="932048"/>
                </a:lnTo>
                <a:lnTo>
                  <a:pt x="6756311" y="1866270"/>
                </a:lnTo>
                <a:lnTo>
                  <a:pt x="7256699" y="1866270"/>
                </a:lnTo>
                <a:lnTo>
                  <a:pt x="7256699" y="932048"/>
                </a:lnTo>
                <a:lnTo>
                  <a:pt x="7732438" y="183931"/>
                </a:lnTo>
                <a:lnTo>
                  <a:pt x="7234515" y="183931"/>
                </a:lnTo>
                <a:lnTo>
                  <a:pt x="7001575" y="530259"/>
                </a:lnTo>
                <a:lnTo>
                  <a:pt x="6784658" y="183931"/>
                </a:lnTo>
                <a:close/>
                <a:moveTo>
                  <a:pt x="5173524" y="183931"/>
                </a:moveTo>
                <a:lnTo>
                  <a:pt x="5173524" y="1190870"/>
                </a:lnTo>
                <a:cubicBezTo>
                  <a:pt x="5173524" y="1354379"/>
                  <a:pt x="5114365" y="1436134"/>
                  <a:pt x="4996047" y="1436134"/>
                </a:cubicBezTo>
                <a:cubicBezTo>
                  <a:pt x="4946748" y="1436134"/>
                  <a:pt x="4904432" y="1419084"/>
                  <a:pt x="4869101" y="1384986"/>
                </a:cubicBezTo>
                <a:cubicBezTo>
                  <a:pt x="4833770" y="1350887"/>
                  <a:pt x="4816105" y="1310010"/>
                  <a:pt x="4816105" y="1262353"/>
                </a:cubicBezTo>
                <a:cubicBezTo>
                  <a:pt x="4816105" y="1213054"/>
                  <a:pt x="4833154" y="1170944"/>
                  <a:pt x="4867253" y="1136024"/>
                </a:cubicBezTo>
                <a:cubicBezTo>
                  <a:pt x="4901351" y="1101104"/>
                  <a:pt x="4942228" y="1083644"/>
                  <a:pt x="4989884" y="1083644"/>
                </a:cubicBezTo>
                <a:cubicBezTo>
                  <a:pt x="5027681" y="1083644"/>
                  <a:pt x="5065477" y="1098433"/>
                  <a:pt x="5103273" y="1128013"/>
                </a:cubicBezTo>
                <a:lnTo>
                  <a:pt x="5103273" y="620230"/>
                </a:lnTo>
                <a:cubicBezTo>
                  <a:pt x="5048222" y="615300"/>
                  <a:pt x="5007139" y="612835"/>
                  <a:pt x="4980024" y="612835"/>
                </a:cubicBezTo>
                <a:cubicBezTo>
                  <a:pt x="4809121" y="612835"/>
                  <a:pt x="4661222" y="676102"/>
                  <a:pt x="4536332" y="802638"/>
                </a:cubicBezTo>
                <a:cubicBezTo>
                  <a:pt x="4411439" y="929172"/>
                  <a:pt x="4348994" y="1079124"/>
                  <a:pt x="4348994" y="1252494"/>
                </a:cubicBezTo>
                <a:cubicBezTo>
                  <a:pt x="4348994" y="1431615"/>
                  <a:pt x="4411850" y="1582799"/>
                  <a:pt x="4537564" y="1706047"/>
                </a:cubicBezTo>
                <a:cubicBezTo>
                  <a:pt x="4663277" y="1829296"/>
                  <a:pt x="4817748" y="1890920"/>
                  <a:pt x="5000977" y="1890920"/>
                </a:cubicBezTo>
                <a:cubicBezTo>
                  <a:pt x="5093002" y="1890920"/>
                  <a:pt x="5182768" y="1870789"/>
                  <a:pt x="5270274" y="1830528"/>
                </a:cubicBezTo>
                <a:cubicBezTo>
                  <a:pt x="5357780" y="1790267"/>
                  <a:pt x="5429881" y="1736038"/>
                  <a:pt x="5486575" y="1667840"/>
                </a:cubicBezTo>
                <a:cubicBezTo>
                  <a:pt x="5585173" y="1549522"/>
                  <a:pt x="5634473" y="1396283"/>
                  <a:pt x="5634473" y="1208124"/>
                </a:cubicBezTo>
                <a:lnTo>
                  <a:pt x="5634473" y="183931"/>
                </a:lnTo>
                <a:close/>
                <a:moveTo>
                  <a:pt x="1521180" y="183931"/>
                </a:moveTo>
                <a:lnTo>
                  <a:pt x="1521180" y="1866270"/>
                </a:lnTo>
                <a:lnTo>
                  <a:pt x="1982129" y="1866270"/>
                </a:lnTo>
                <a:lnTo>
                  <a:pt x="1982129" y="1198264"/>
                </a:lnTo>
                <a:cubicBezTo>
                  <a:pt x="1982129" y="1121851"/>
                  <a:pt x="2008011" y="1083644"/>
                  <a:pt x="2059776" y="1083644"/>
                </a:cubicBezTo>
                <a:cubicBezTo>
                  <a:pt x="2091820" y="1083644"/>
                  <a:pt x="2113389" y="1092682"/>
                  <a:pt x="2124481" y="1110758"/>
                </a:cubicBezTo>
                <a:cubicBezTo>
                  <a:pt x="2135573" y="1128835"/>
                  <a:pt x="2141119" y="1164166"/>
                  <a:pt x="2141119" y="1216752"/>
                </a:cubicBezTo>
                <a:lnTo>
                  <a:pt x="2141119" y="1866270"/>
                </a:lnTo>
                <a:lnTo>
                  <a:pt x="2602068" y="1866270"/>
                </a:lnTo>
                <a:lnTo>
                  <a:pt x="2602068" y="1087341"/>
                </a:lnTo>
                <a:cubicBezTo>
                  <a:pt x="2602068" y="941908"/>
                  <a:pt x="2567353" y="826465"/>
                  <a:pt x="2497923" y="741013"/>
                </a:cubicBezTo>
                <a:cubicBezTo>
                  <a:pt x="2428493" y="655561"/>
                  <a:pt x="2334619" y="612835"/>
                  <a:pt x="2216301" y="612835"/>
                </a:cubicBezTo>
                <a:cubicBezTo>
                  <a:pt x="2138244" y="612835"/>
                  <a:pt x="2060186" y="641182"/>
                  <a:pt x="1982129" y="697876"/>
                </a:cubicBezTo>
                <a:lnTo>
                  <a:pt x="1982129" y="183931"/>
                </a:lnTo>
                <a:close/>
                <a:moveTo>
                  <a:pt x="108694" y="183931"/>
                </a:moveTo>
                <a:lnTo>
                  <a:pt x="108694" y="667064"/>
                </a:lnTo>
                <a:lnTo>
                  <a:pt x="491996" y="667064"/>
                </a:lnTo>
                <a:lnTo>
                  <a:pt x="491996" y="1866270"/>
                </a:lnTo>
                <a:lnTo>
                  <a:pt x="992384" y="1866270"/>
                </a:lnTo>
                <a:lnTo>
                  <a:pt x="992384" y="667064"/>
                </a:lnTo>
                <a:lnTo>
                  <a:pt x="1374454" y="667064"/>
                </a:lnTo>
                <a:lnTo>
                  <a:pt x="1374454" y="183931"/>
                </a:lnTo>
                <a:close/>
                <a:moveTo>
                  <a:pt x="3105437" y="89030"/>
                </a:moveTo>
                <a:cubicBezTo>
                  <a:pt x="3042992" y="89030"/>
                  <a:pt x="2988968" y="111009"/>
                  <a:pt x="2943366" y="154968"/>
                </a:cubicBezTo>
                <a:cubicBezTo>
                  <a:pt x="2897764" y="198926"/>
                  <a:pt x="2874963" y="250896"/>
                  <a:pt x="2874963" y="310877"/>
                </a:cubicBezTo>
                <a:cubicBezTo>
                  <a:pt x="2874963" y="374966"/>
                  <a:pt x="2896531" y="427552"/>
                  <a:pt x="2939668" y="468635"/>
                </a:cubicBezTo>
                <a:cubicBezTo>
                  <a:pt x="2982805" y="509717"/>
                  <a:pt x="3038061" y="530259"/>
                  <a:pt x="3105437" y="530259"/>
                </a:cubicBezTo>
                <a:cubicBezTo>
                  <a:pt x="3172813" y="530259"/>
                  <a:pt x="3228069" y="509717"/>
                  <a:pt x="3271206" y="468635"/>
                </a:cubicBezTo>
                <a:cubicBezTo>
                  <a:pt x="3314343" y="427552"/>
                  <a:pt x="3335912" y="374966"/>
                  <a:pt x="3335912" y="310877"/>
                </a:cubicBezTo>
                <a:cubicBezTo>
                  <a:pt x="3335912" y="250896"/>
                  <a:pt x="3313111" y="198926"/>
                  <a:pt x="3267509" y="154968"/>
                </a:cubicBezTo>
                <a:cubicBezTo>
                  <a:pt x="3221907" y="111009"/>
                  <a:pt x="3167882" y="89030"/>
                  <a:pt x="3105437" y="890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19900" dirty="0">
              <a:solidFill>
                <a:schemeClr val="bg1"/>
              </a:solidFill>
              <a:latin typeface="Bauhaus 93" panose="04030905020B02020C02" pitchFamily="8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Quantum Computing Stocks Surge in 2023 on AI Potential - luckbox magazine">
            <a:extLst>
              <a:ext uri="{FF2B5EF4-FFF2-40B4-BE49-F238E27FC236}">
                <a16:creationId xmlns:a16="http://schemas.microsoft.com/office/drawing/2014/main" id="{3CA93386-CA1B-CC2B-B7EE-D681C1C0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828129-266F-E30A-40A5-0A70BD9B1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0A16CA-3A00-14F7-E348-972DB5A27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Quantum Search for AI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71F0F7-91FA-1388-64C1-D88645D00A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You will implement a quantum algorithm to accelerate the Q-Graph framework (invented by Turker et al) using the Groover’s algorithm.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D7F000-2E1A-9DDA-F655-5AA80F920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Quantum Search for Software Testing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EC7E1-30F7-E301-BB7D-9BAF80BC8F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You will implement a quantum algorithm to accelerate the Software Test Generation approaches from mathematical representations of Software Systems. (invented by Turker et al.) using the Groover’s algorithm.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09B700-720E-7FC7-F540-9E1C48FD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Advertisement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B0939-8529-2132-72B7-8777A2EBEF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25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BC29-DE95-F421-DD4E-8725AEAC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you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106D32-B18E-FDD4-0B56-5E70A5468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170" y="2678072"/>
            <a:ext cx="7355681" cy="27270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42073-1EF4-0415-40E8-ED57D726C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9058" y="60929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038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0,096 Autonomous Drone Images, Stock Photos, 3D objects, &amp; Vectors |  Shutterstock">
            <a:extLst>
              <a:ext uri="{FF2B5EF4-FFF2-40B4-BE49-F238E27FC236}">
                <a16:creationId xmlns:a16="http://schemas.microsoft.com/office/drawing/2014/main" id="{CDE29964-1503-E996-E1D5-45D6ACEC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828129-266F-E30A-40A5-0A70BD9B1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0A16CA-3A00-14F7-E348-972DB5A27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Explainable UAV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71F0F7-91FA-1388-64C1-D88645D00A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You will implement a Q-Graph framework (invented by Turker et al) to control UAV.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D7F000-2E1A-9DDA-F655-5AA80F920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Explainable Car Control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EC7E1-30F7-E301-BB7D-9BAF80BC8F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You will implement a Q-Graph framework (invented by Turker et al) to control a model car.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09B700-720E-7FC7-F540-9E1C48FD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Advertisement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B0939-8529-2132-72B7-8777A2EBEF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870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13136-8BBA-0889-6ACC-498D63B1E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6146" name="Picture 2" descr="Watch I Know What You Did Last Summer | Prime Video">
            <a:extLst>
              <a:ext uri="{FF2B5EF4-FFF2-40B4-BE49-F238E27FC236}">
                <a16:creationId xmlns:a16="http://schemas.microsoft.com/office/drawing/2014/main" id="{43EEE4AF-28A0-83FA-E5B8-FEF7BA95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8E37E-B2DA-4CEA-1FE3-5F7B8D6B64C8}"/>
              </a:ext>
            </a:extLst>
          </p:cNvPr>
          <p:cNvSpPr txBox="1"/>
          <p:nvPr/>
        </p:nvSpPr>
        <p:spPr>
          <a:xfrm>
            <a:off x="6181725" y="514350"/>
            <a:ext cx="3275256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LECTURE</a:t>
            </a:r>
          </a:p>
        </p:txBody>
      </p:sp>
      <p:pic>
        <p:nvPicPr>
          <p:cNvPr id="6148" name="Picture 4" descr="Uraz Turker">
            <a:extLst>
              <a:ext uri="{FF2B5EF4-FFF2-40B4-BE49-F238E27FC236}">
                <a16:creationId xmlns:a16="http://schemas.microsoft.com/office/drawing/2014/main" id="{58F36B09-7391-39D2-6935-34292CF8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43" y="1473270"/>
            <a:ext cx="1281113" cy="160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0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E176B-1F13-0D9D-A056-A840936AA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64EA-7153-404D-A5D9-6E48FF3EE9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Tuples to records</a:t>
            </a:r>
          </a:p>
          <a:p>
            <a:r>
              <a:rPr lang="en-GB" dirty="0"/>
              <a:t>Records size is decided by</a:t>
            </a:r>
          </a:p>
          <a:p>
            <a:pPr lvl="1"/>
            <a:r>
              <a:rPr lang="en-GB" dirty="0"/>
              <a:t>The domains (data type) of its attributes and</a:t>
            </a:r>
          </a:p>
          <a:p>
            <a:pPr lvl="1"/>
            <a:r>
              <a:rPr lang="en-GB" dirty="0"/>
              <a:t>The system-specific memory space requirements of these data types.</a:t>
            </a:r>
          </a:p>
          <a:p>
            <a:r>
              <a:rPr lang="en-GB" dirty="0"/>
              <a:t>Two types of records</a:t>
            </a:r>
          </a:p>
          <a:p>
            <a:pPr lvl="1"/>
            <a:r>
              <a:rPr lang="en-GB" dirty="0"/>
              <a:t>Fixed length</a:t>
            </a:r>
          </a:p>
          <a:p>
            <a:pPr lvl="1"/>
            <a:r>
              <a:rPr lang="en-GB" dirty="0"/>
              <a:t>Variable length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0A84E-1FF5-F56A-81A7-F3DA53E7A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24968E-DA73-2C2E-3732-21C4CFFFAC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File is the fundamental memory abstraction for disk drives.</a:t>
            </a:r>
          </a:p>
          <a:p>
            <a:r>
              <a:rPr lang="en-GB" dirty="0"/>
              <a:t>File is partitioned into pages.</a:t>
            </a:r>
          </a:p>
          <a:p>
            <a:r>
              <a:rPr lang="en-GB" dirty="0"/>
              <a:t>Records are allocated to pages using</a:t>
            </a:r>
          </a:p>
          <a:p>
            <a:pPr lvl="1"/>
            <a:r>
              <a:rPr lang="en-GB" dirty="0"/>
              <a:t>Packed</a:t>
            </a:r>
          </a:p>
          <a:p>
            <a:pPr lvl="1"/>
            <a:r>
              <a:rPr lang="en-GB" dirty="0"/>
              <a:t>Unpacked (bitmap)</a:t>
            </a:r>
          </a:p>
          <a:p>
            <a:r>
              <a:rPr lang="en-GB" dirty="0"/>
              <a:t>HD has platters, each divided into sectors and (logical) cylinders.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8DCB54-1471-152B-B39A-5CD19EBE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did in last lecture?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A43AC-75CC-917D-CAEE-1EEEF10B6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458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19AF-7346-F6BB-DA53-153CEFBA7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204B-6E91-8E75-2176-62FC7F51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What we did in last lecture?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5A49-5C6D-8566-7D64-1829A6C55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Seek time</a:t>
            </a:r>
          </a:p>
          <a:p>
            <a:pPr marL="723900" lvl="1" indent="-342900"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dirty="0"/>
              <a:t>Moving disk head to correct track</a:t>
            </a:r>
          </a:p>
          <a:p>
            <a:pPr marL="723900" lvl="1" indent="-342900"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dirty="0"/>
              <a:t>Typically, 1-20ms (high-end disks: </a:t>
            </a:r>
            <a:r>
              <a:rPr lang="en-GB" dirty="0" err="1"/>
              <a:t>avg</a:t>
            </a:r>
            <a:r>
              <a:rPr lang="en-GB" dirty="0"/>
              <a:t> is 4ms)</a:t>
            </a:r>
          </a:p>
          <a:p>
            <a:pPr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Rotational delay</a:t>
            </a:r>
          </a:p>
          <a:p>
            <a:pPr marL="723900" lvl="1" indent="-342900"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Waiting for the sector to come under disk head</a:t>
            </a:r>
          </a:p>
          <a:p>
            <a:pPr marL="723900" lvl="1" indent="-342900"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Function of RPM; typically, 0-10ms (</a:t>
            </a:r>
            <a:r>
              <a:rPr lang="en-GB" sz="2400" dirty="0" err="1"/>
              <a:t>avg</a:t>
            </a:r>
            <a:r>
              <a:rPr lang="en-GB" sz="2400" dirty="0"/>
              <a:t> v worst)</a:t>
            </a:r>
          </a:p>
          <a:p>
            <a:pPr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Transfer time</a:t>
            </a:r>
          </a:p>
          <a:p>
            <a:pPr marL="723900" lvl="1" indent="-342900"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Moving data from/to the disk surface</a:t>
            </a:r>
          </a:p>
          <a:p>
            <a:pPr marL="723900" lvl="1" indent="-342900"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2400" dirty="0"/>
              <a:t>Typically, hundreds of MB/s!</a:t>
            </a:r>
            <a:endParaRPr lang="en-GB" dirty="0"/>
          </a:p>
        </p:txBody>
      </p:sp>
      <p:sp>
        <p:nvSpPr>
          <p:cNvPr id="398" name="Slide Number">
            <a:extLst>
              <a:ext uri="{FF2B5EF4-FFF2-40B4-BE49-F238E27FC236}">
                <a16:creationId xmlns:a16="http://schemas.microsoft.com/office/drawing/2014/main" id="{B0C4961B-D505-C08B-47E1-13B5FDB5515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43</a:t>
            </a:fld>
            <a:endParaRPr/>
          </a:p>
        </p:txBody>
      </p:sp>
      <p:sp>
        <p:nvSpPr>
          <p:cNvPr id="402" name="Access time = Rotational delay + Seek time + Transfer time">
            <a:extLst>
              <a:ext uri="{FF2B5EF4-FFF2-40B4-BE49-F238E27FC236}">
                <a16:creationId xmlns:a16="http://schemas.microsoft.com/office/drawing/2014/main" id="{E731C88F-2C92-CEDC-6869-03C1E7101319}"/>
              </a:ext>
            </a:extLst>
          </p:cNvPr>
          <p:cNvSpPr txBox="1"/>
          <p:nvPr/>
        </p:nvSpPr>
        <p:spPr>
          <a:xfrm>
            <a:off x="1997237" y="1802012"/>
            <a:ext cx="82602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Access time = Rotational delay + Seek time + Transfer time </a:t>
            </a:r>
          </a:p>
        </p:txBody>
      </p:sp>
    </p:spTree>
    <p:extLst>
      <p:ext uri="{BB962C8B-B14F-4D97-AF65-F5344CB8AC3E}">
        <p14:creationId xmlns:p14="http://schemas.microsoft.com/office/powerpoint/2010/main" val="349060136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FEB9-0C3A-DCCF-E6DA-1C805A3C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689DE-65D0-4978-0F9F-009C7179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file has r= 150,000 Player Records of fixed length; each record has the following attributes </a:t>
            </a:r>
          </a:p>
          <a:p>
            <a:r>
              <a:rPr lang="en-GB" dirty="0"/>
              <a:t>ID# 4 BYTES, NAME 12 BYTES, ADDRESS 45 BYTES, CHARACTER_ID# 4 BYTES,</a:t>
            </a:r>
          </a:p>
          <a:p>
            <a:pPr lvl="1"/>
            <a:r>
              <a:rPr lang="en-GB" dirty="0"/>
              <a:t>Calculate the record size R,</a:t>
            </a:r>
          </a:p>
          <a:p>
            <a:pPr lvl="1"/>
            <a:r>
              <a:rPr lang="en-GB" dirty="0"/>
              <a:t>Calculate the </a:t>
            </a:r>
            <a:r>
              <a:rPr lang="en-GB" dirty="0" err="1"/>
              <a:t>bfr</a:t>
            </a:r>
            <a:r>
              <a:rPr lang="en-GB" dirty="0"/>
              <a:t> if the block size is 512 bytes,</a:t>
            </a:r>
          </a:p>
          <a:p>
            <a:pPr lvl="1"/>
            <a:r>
              <a:rPr lang="en-GB" dirty="0"/>
              <a:t>Calculate the number of tracks if the block is 512 bytes, # of blocks per track is 20.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96D54-4281-06B2-2DEA-F76915F3A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064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B5DF-E47D-3E99-CB83-7645C9756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lide Number">
            <a:extLst>
              <a:ext uri="{FF2B5EF4-FFF2-40B4-BE49-F238E27FC236}">
                <a16:creationId xmlns:a16="http://schemas.microsoft.com/office/drawing/2014/main" id="{9DD1D25A-909B-7D85-99DA-C7E495DEFAB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45</a:t>
            </a:fld>
            <a:endParaRPr/>
          </a:p>
        </p:txBody>
      </p:sp>
      <p:sp>
        <p:nvSpPr>
          <p:cNvPr id="431" name="Is it possible to exploit RAM better and avoid going to disk all the time?">
            <a:extLst>
              <a:ext uri="{FF2B5EF4-FFF2-40B4-BE49-F238E27FC236}">
                <a16:creationId xmlns:a16="http://schemas.microsoft.com/office/drawing/2014/main" id="{4474E6F4-45D1-E2A3-F39F-2A58592858BD}"/>
              </a:ext>
            </a:extLst>
          </p:cNvPr>
          <p:cNvSpPr txBox="1"/>
          <p:nvPr/>
        </p:nvSpPr>
        <p:spPr>
          <a:xfrm>
            <a:off x="2342072" y="2389424"/>
            <a:ext cx="8077200" cy="119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 lnSpcReduction="10000"/>
          </a:bodyPr>
          <a:lstStyle>
            <a:lvl1pPr>
              <a:lnSpc>
                <a:spcPct val="120000"/>
              </a:lnSpc>
              <a:defRPr sz="35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Is it possible to exploit RAM better and avoid going to disk all the time?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56FDE-D32C-6780-A55E-3BF5BE9E657E}"/>
              </a:ext>
            </a:extLst>
          </p:cNvPr>
          <p:cNvSpPr txBox="1"/>
          <p:nvPr/>
        </p:nvSpPr>
        <p:spPr>
          <a:xfrm>
            <a:off x="2868284" y="1699912"/>
            <a:ext cx="6094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3900" lvl="1" indent="-342900"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sz="3200" dirty="0"/>
              <a:t>Typically, hundreds of MB/s!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2374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A00ED-8D73-3654-8476-E499557D7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7CA5-C002-C546-C86B-BFE4DDCB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Buffer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18CBF-C358-A272-5089-7D3E90BA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Pages should be in DRAM for DBMS query processor</a:t>
            </a:r>
          </a:p>
          <a:p>
            <a:r>
              <a:rPr lang="en-GB" dirty="0"/>
              <a:t>But not all pages of a database might fit in DRAM!</a:t>
            </a:r>
          </a:p>
          <a:p>
            <a:r>
              <a:rPr lang="en-GB" b="1" dirty="0"/>
              <a:t>Buffer Pool</a:t>
            </a:r>
          </a:p>
          <a:p>
            <a:pPr lvl="1"/>
            <a:r>
              <a:rPr lang="en-GB" dirty="0"/>
              <a:t>A part of the main memory that DBMS manages</a:t>
            </a:r>
          </a:p>
          <a:p>
            <a:pPr lvl="1"/>
            <a:r>
              <a:rPr lang="en-GB" dirty="0"/>
              <a:t>Divided into buffer frames (slots for pages)</a:t>
            </a:r>
          </a:p>
          <a:p>
            <a:r>
              <a:rPr lang="en-GB" b="1" dirty="0"/>
              <a:t>Buffer Manager</a:t>
            </a:r>
          </a:p>
          <a:p>
            <a:pPr lvl="1"/>
            <a:r>
              <a:rPr lang="en-GB" dirty="0"/>
              <a:t>Subsystem of DBMS to read pages from disk to buffer pool and write “dirty” pages back to disk</a:t>
            </a:r>
          </a:p>
          <a:p>
            <a:endParaRPr lang="en-GB" dirty="0"/>
          </a:p>
        </p:txBody>
      </p:sp>
      <p:sp>
        <p:nvSpPr>
          <p:cNvPr id="440" name="Slide Number">
            <a:extLst>
              <a:ext uri="{FF2B5EF4-FFF2-40B4-BE49-F238E27FC236}">
                <a16:creationId xmlns:a16="http://schemas.microsoft.com/office/drawing/2014/main" id="{7EC9E7CE-7349-C4BC-1778-B39BF14E1D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46</a:t>
            </a:fld>
            <a:endParaRPr/>
          </a:p>
        </p:txBody>
      </p:sp>
      <p:sp>
        <p:nvSpPr>
          <p:cNvPr id="444" name="Pages should be in DRAM for DBMS query processor…">
            <a:extLst>
              <a:ext uri="{FF2B5EF4-FFF2-40B4-BE49-F238E27FC236}">
                <a16:creationId xmlns:a16="http://schemas.microsoft.com/office/drawing/2014/main" id="{C3BCC7F0-15A8-AFCB-4270-E7892266664E}"/>
              </a:ext>
            </a:extLst>
          </p:cNvPr>
          <p:cNvSpPr txBox="1"/>
          <p:nvPr/>
        </p:nvSpPr>
        <p:spPr>
          <a:xfrm>
            <a:off x="1791986" y="1648365"/>
            <a:ext cx="8608028" cy="3688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81000" indent="-381000">
              <a:spcBef>
                <a:spcPts val="1000"/>
              </a:spcBef>
              <a:buClr>
                <a:srgbClr val="92D050"/>
              </a:buClr>
              <a:buSzPct val="100000"/>
              <a:buChar char="❖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40FAE15-78A9-E9F2-EDAE-0B894781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6936"/>
            <a:ext cx="7353300" cy="20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241E6-C882-0A59-03F5-F8F6CB478573}"/>
              </a:ext>
            </a:extLst>
          </p:cNvPr>
          <p:cNvSpPr txBox="1"/>
          <p:nvPr/>
        </p:nvSpPr>
        <p:spPr>
          <a:xfrm rot="16200000">
            <a:off x="9047936" y="1076067"/>
            <a:ext cx="829586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AU" dirty="0"/>
              <a:t>Buffer pool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7621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8012B-E001-0614-869D-FE07DDB9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F48DDB8-9F9A-F578-BA05-CE536424D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3435C0A-15F9-AF1D-9063-06BB80432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77FB18D3-BB5F-7D7E-8AD1-DD51984E62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AU" dirty="0"/>
              <a:t>Buffer Manager manages buffer pool</a:t>
            </a:r>
            <a:br>
              <a:rPr lang="en-AU" dirty="0"/>
            </a:br>
            <a:endParaRPr lang="en-AU" dirty="0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07F4793E-E69C-A0E9-AB5C-FA445E3595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5016502"/>
            <a:ext cx="7772400" cy="1724015"/>
          </a:xfrm>
          <a:noFill/>
          <a:ln/>
        </p:spPr>
        <p:txBody>
          <a:bodyPr>
            <a:noAutofit/>
          </a:bodyPr>
          <a:lstStyle/>
          <a:p>
            <a:r>
              <a:rPr lang="en-AU" sz="2000" i="1" dirty="0"/>
              <a:t>Data must be in RAM for DBMS to operate on it!</a:t>
            </a:r>
          </a:p>
          <a:p>
            <a:r>
              <a:rPr lang="en-AU" sz="2000" i="1" dirty="0"/>
              <a:t>Buffer manager holds</a:t>
            </a:r>
          </a:p>
          <a:p>
            <a:pPr lvl="1"/>
            <a:r>
              <a:rPr lang="en-AU" sz="1600" i="1" dirty="0"/>
              <a:t>Table of &lt;frame#, </a:t>
            </a:r>
            <a:r>
              <a:rPr lang="en-AU" sz="1600" i="1" dirty="0" err="1"/>
              <a:t>pageid</a:t>
            </a:r>
            <a:r>
              <a:rPr lang="en-AU" sz="1600" i="1" dirty="0"/>
              <a:t>&gt; pairs is maintained.</a:t>
            </a:r>
          </a:p>
          <a:p>
            <a:pPr lvl="1"/>
            <a:r>
              <a:rPr lang="en-AU" sz="1600" b="1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Pin_count</a:t>
            </a:r>
            <a:r>
              <a:rPr lang="en-AU" sz="1600" i="1" dirty="0"/>
              <a:t> bit = number of users of that page</a:t>
            </a:r>
          </a:p>
          <a:p>
            <a:pPr lvl="1"/>
            <a:r>
              <a:rPr lang="en-AU" sz="1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Dirty</a:t>
            </a:r>
            <a:r>
              <a:rPr lang="en-AU" sz="1600" i="1" dirty="0"/>
              <a:t> bit= indicates whether the page is modified or not</a:t>
            </a:r>
          </a:p>
        </p:txBody>
      </p:sp>
      <p:grpSp>
        <p:nvGrpSpPr>
          <p:cNvPr id="26641" name="Group 17">
            <a:extLst>
              <a:ext uri="{FF2B5EF4-FFF2-40B4-BE49-F238E27FC236}">
                <a16:creationId xmlns:a16="http://schemas.microsoft.com/office/drawing/2014/main" id="{31D2CA76-AA03-1C62-AF13-E2B497B7B22B}"/>
              </a:ext>
            </a:extLst>
          </p:cNvPr>
          <p:cNvGrpSpPr>
            <a:grpSpLocks/>
          </p:cNvGrpSpPr>
          <p:nvPr/>
        </p:nvGrpSpPr>
        <p:grpSpPr bwMode="auto">
          <a:xfrm>
            <a:off x="4068657" y="2406827"/>
            <a:ext cx="4217988" cy="1708150"/>
            <a:chOff x="1602" y="1522"/>
            <a:chExt cx="2657" cy="1076"/>
          </a:xfrm>
        </p:grpSpPr>
        <p:sp>
          <p:nvSpPr>
            <p:cNvPr id="26630" name="Rectangle 6">
              <a:extLst>
                <a:ext uri="{FF2B5EF4-FFF2-40B4-BE49-F238E27FC236}">
                  <a16:creationId xmlns:a16="http://schemas.microsoft.com/office/drawing/2014/main" id="{9A749C70-EB63-0554-87B1-EF4E08094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1526"/>
              <a:ext cx="2649" cy="1068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6631" name="Rectangle 7">
              <a:extLst>
                <a:ext uri="{FF2B5EF4-FFF2-40B4-BE49-F238E27FC236}">
                  <a16:creationId xmlns:a16="http://schemas.microsoft.com/office/drawing/2014/main" id="{3CFF8702-71BB-2685-15E8-4D26EA9E4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6632" name="Rectangle 8">
              <a:extLst>
                <a:ext uri="{FF2B5EF4-FFF2-40B4-BE49-F238E27FC236}">
                  <a16:creationId xmlns:a16="http://schemas.microsoft.com/office/drawing/2014/main" id="{EB0C6968-1F21-CD4D-48E1-5958EE8A6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1522"/>
              <a:ext cx="430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6633" name="Rectangle 9">
              <a:extLst>
                <a:ext uri="{FF2B5EF4-FFF2-40B4-BE49-F238E27FC236}">
                  <a16:creationId xmlns:a16="http://schemas.microsoft.com/office/drawing/2014/main" id="{ABDB30D9-9E07-F212-F4CA-F4D83C276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6634" name="Rectangle 10">
              <a:extLst>
                <a:ext uri="{FF2B5EF4-FFF2-40B4-BE49-F238E27FC236}">
                  <a16:creationId xmlns:a16="http://schemas.microsoft.com/office/drawing/2014/main" id="{E019B44E-ACD1-034F-EC89-11AF66D12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6635" name="Rectangle 11">
              <a:extLst>
                <a:ext uri="{FF2B5EF4-FFF2-40B4-BE49-F238E27FC236}">
                  <a16:creationId xmlns:a16="http://schemas.microsoft.com/office/drawing/2014/main" id="{32460F63-8B0C-269E-967B-DFF62F4D0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6636" name="Line 12">
              <a:extLst>
                <a:ext uri="{FF2B5EF4-FFF2-40B4-BE49-F238E27FC236}">
                  <a16:creationId xmlns:a16="http://schemas.microsoft.com/office/drawing/2014/main" id="{924504DB-489E-33C9-2D92-98BC07494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2" y="1865"/>
              <a:ext cx="26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6637" name="Line 13">
              <a:extLst>
                <a:ext uri="{FF2B5EF4-FFF2-40B4-BE49-F238E27FC236}">
                  <a16:creationId xmlns:a16="http://schemas.microsoft.com/office/drawing/2014/main" id="{ECAB1B9F-018E-3417-2A79-795CE5729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2" y="2255"/>
              <a:ext cx="26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26648" name="Group 24">
            <a:extLst>
              <a:ext uri="{FF2B5EF4-FFF2-40B4-BE49-F238E27FC236}">
                <a16:creationId xmlns:a16="http://schemas.microsoft.com/office/drawing/2014/main" id="{1E2A6B46-623C-C897-0265-6ECD520B08F0}"/>
              </a:ext>
            </a:extLst>
          </p:cNvPr>
          <p:cNvGrpSpPr>
            <a:grpSpLocks/>
          </p:cNvGrpSpPr>
          <p:nvPr/>
        </p:nvGrpSpPr>
        <p:grpSpPr bwMode="auto">
          <a:xfrm>
            <a:off x="5448301" y="4653137"/>
            <a:ext cx="1317625" cy="688975"/>
            <a:chOff x="2472" y="2966"/>
            <a:chExt cx="830" cy="434"/>
          </a:xfrm>
        </p:grpSpPr>
        <p:grpSp>
          <p:nvGrpSpPr>
            <p:cNvPr id="26646" name="Group 22">
              <a:extLst>
                <a:ext uri="{FF2B5EF4-FFF2-40B4-BE49-F238E27FC236}">
                  <a16:creationId xmlns:a16="http://schemas.microsoft.com/office/drawing/2014/main" id="{E0D7B40E-0344-EEEA-CCC8-B253BDF725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2" y="2966"/>
              <a:ext cx="830" cy="434"/>
              <a:chOff x="2472" y="2966"/>
              <a:chExt cx="830" cy="434"/>
            </a:xfrm>
          </p:grpSpPr>
          <p:sp>
            <p:nvSpPr>
              <p:cNvPr id="26642" name="Oval 18">
                <a:extLst>
                  <a:ext uri="{FF2B5EF4-FFF2-40B4-BE49-F238E27FC236}">
                    <a16:creationId xmlns:a16="http://schemas.microsoft.com/office/drawing/2014/main" id="{DD7F4572-8FA5-CF22-4BF1-2E99788F2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" y="2966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6643" name="Oval 19">
                <a:extLst>
                  <a:ext uri="{FF2B5EF4-FFF2-40B4-BE49-F238E27FC236}">
                    <a16:creationId xmlns:a16="http://schemas.microsoft.com/office/drawing/2014/main" id="{C0C16E5B-DA6D-8D3C-CB92-2A5AA304A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" y="3303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6644" name="Line 20">
                <a:extLst>
                  <a:ext uri="{FF2B5EF4-FFF2-40B4-BE49-F238E27FC236}">
                    <a16:creationId xmlns:a16="http://schemas.microsoft.com/office/drawing/2014/main" id="{CFD42C51-97F7-64A5-4FC5-D3FE8FBCC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3023"/>
                <a:ext cx="0" cy="321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6645" name="Line 21">
                <a:extLst>
                  <a:ext uri="{FF2B5EF4-FFF2-40B4-BE49-F238E27FC236}">
                    <a16:creationId xmlns:a16="http://schemas.microsoft.com/office/drawing/2014/main" id="{850E0E06-2BA3-3EAE-5A03-7967AC3C1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2" y="3023"/>
                <a:ext cx="0" cy="321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sp>
          <p:nvSpPr>
            <p:cNvPr id="26647" name="Rectangle 23">
              <a:extLst>
                <a:ext uri="{FF2B5EF4-FFF2-40B4-BE49-F238E27FC236}">
                  <a16:creationId xmlns:a16="http://schemas.microsoft.com/office/drawing/2014/main" id="{048A722E-4A26-29AA-13FA-EF9D4ACE7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" y="3030"/>
              <a:ext cx="407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en-AU">
                  <a:latin typeface="Book Antiqua" pitchFamily="18" charset="0"/>
                </a:rPr>
                <a:t>DB</a:t>
              </a:r>
            </a:p>
          </p:txBody>
        </p:sp>
      </p:grpSp>
      <p:sp>
        <p:nvSpPr>
          <p:cNvPr id="26649" name="Line 25">
            <a:extLst>
              <a:ext uri="{FF2B5EF4-FFF2-40B4-BE49-F238E27FC236}">
                <a16:creationId xmlns:a16="http://schemas.microsoft.com/office/drawing/2014/main" id="{21E2812B-DB5B-A6B9-226B-D13AB1CD1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7364" y="4481513"/>
            <a:ext cx="2968625" cy="0"/>
          </a:xfrm>
          <a:prstGeom prst="line">
            <a:avLst/>
          </a:prstGeom>
          <a:noFill/>
          <a:ln w="12700">
            <a:solidFill>
              <a:srgbClr val="B760F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6650" name="Rectangle 26">
            <a:extLst>
              <a:ext uri="{FF2B5EF4-FFF2-40B4-BE49-F238E27FC236}">
                <a16:creationId xmlns:a16="http://schemas.microsoft.com/office/drawing/2014/main" id="{0B16C275-7CAE-8835-0536-9ADC2DB9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788" y="4098925"/>
            <a:ext cx="1968500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rgbClr val="B760F9"/>
                </a:solidFill>
                <a:latin typeface="Book Antiqua" pitchFamily="18" charset="0"/>
              </a:rPr>
              <a:t>MAIN MEMORY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AB480924-DB7F-E115-7108-B48651DF3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6" y="4597400"/>
            <a:ext cx="735013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rgbClr val="B760F9"/>
                </a:solidFill>
                <a:latin typeface="Book Antiqua" pitchFamily="18" charset="0"/>
              </a:rPr>
              <a:t>DISK</a:t>
            </a:r>
          </a:p>
        </p:txBody>
      </p:sp>
      <p:sp>
        <p:nvSpPr>
          <p:cNvPr id="26652" name="Freeform 28">
            <a:extLst>
              <a:ext uri="{FF2B5EF4-FFF2-40B4-BE49-F238E27FC236}">
                <a16:creationId xmlns:a16="http://schemas.microsoft.com/office/drawing/2014/main" id="{DF142794-D870-C883-812B-69A6B8032119}"/>
              </a:ext>
            </a:extLst>
          </p:cNvPr>
          <p:cNvSpPr>
            <a:spLocks/>
          </p:cNvSpPr>
          <p:nvPr/>
        </p:nvSpPr>
        <p:spPr bwMode="auto">
          <a:xfrm>
            <a:off x="2986088" y="2584451"/>
            <a:ext cx="1041400" cy="301625"/>
          </a:xfrm>
          <a:custGeom>
            <a:avLst/>
            <a:gdLst/>
            <a:ahLst/>
            <a:cxnLst>
              <a:cxn ang="0">
                <a:pos x="0" y="189"/>
              </a:cxn>
              <a:cxn ang="0">
                <a:pos x="3" y="155"/>
              </a:cxn>
              <a:cxn ang="0">
                <a:pos x="16" y="135"/>
              </a:cxn>
              <a:cxn ang="0">
                <a:pos x="23" y="114"/>
              </a:cxn>
              <a:cxn ang="0">
                <a:pos x="50" y="81"/>
              </a:cxn>
              <a:cxn ang="0">
                <a:pos x="71" y="54"/>
              </a:cxn>
              <a:cxn ang="0">
                <a:pos x="98" y="33"/>
              </a:cxn>
              <a:cxn ang="0">
                <a:pos x="126" y="6"/>
              </a:cxn>
              <a:cxn ang="0">
                <a:pos x="146" y="0"/>
              </a:cxn>
              <a:cxn ang="0">
                <a:pos x="166" y="0"/>
              </a:cxn>
              <a:cxn ang="0">
                <a:pos x="186" y="6"/>
              </a:cxn>
              <a:cxn ang="0">
                <a:pos x="207" y="20"/>
              </a:cxn>
              <a:cxn ang="0">
                <a:pos x="227" y="33"/>
              </a:cxn>
              <a:cxn ang="0">
                <a:pos x="248" y="54"/>
              </a:cxn>
              <a:cxn ang="0">
                <a:pos x="268" y="68"/>
              </a:cxn>
              <a:cxn ang="0">
                <a:pos x="289" y="87"/>
              </a:cxn>
              <a:cxn ang="0">
                <a:pos x="317" y="101"/>
              </a:cxn>
              <a:cxn ang="0">
                <a:pos x="344" y="114"/>
              </a:cxn>
              <a:cxn ang="0">
                <a:pos x="364" y="114"/>
              </a:cxn>
              <a:cxn ang="0">
                <a:pos x="391" y="114"/>
              </a:cxn>
              <a:cxn ang="0">
                <a:pos x="412" y="114"/>
              </a:cxn>
              <a:cxn ang="0">
                <a:pos x="439" y="114"/>
              </a:cxn>
              <a:cxn ang="0">
                <a:pos x="467" y="114"/>
              </a:cxn>
              <a:cxn ang="0">
                <a:pos x="494" y="108"/>
              </a:cxn>
              <a:cxn ang="0">
                <a:pos x="514" y="101"/>
              </a:cxn>
              <a:cxn ang="0">
                <a:pos x="549" y="95"/>
              </a:cxn>
              <a:cxn ang="0">
                <a:pos x="576" y="81"/>
              </a:cxn>
              <a:cxn ang="0">
                <a:pos x="596" y="68"/>
              </a:cxn>
              <a:cxn ang="0">
                <a:pos x="617" y="54"/>
              </a:cxn>
              <a:cxn ang="0">
                <a:pos x="637" y="41"/>
              </a:cxn>
              <a:cxn ang="0">
                <a:pos x="655" y="16"/>
              </a:cxn>
            </a:cxnLst>
            <a:rect l="0" t="0" r="r" b="b"/>
            <a:pathLst>
              <a:path w="656" h="190">
                <a:moveTo>
                  <a:pt x="0" y="189"/>
                </a:moveTo>
                <a:lnTo>
                  <a:pt x="3" y="155"/>
                </a:lnTo>
                <a:lnTo>
                  <a:pt x="16" y="135"/>
                </a:lnTo>
                <a:lnTo>
                  <a:pt x="23" y="114"/>
                </a:lnTo>
                <a:lnTo>
                  <a:pt x="50" y="81"/>
                </a:lnTo>
                <a:lnTo>
                  <a:pt x="71" y="54"/>
                </a:lnTo>
                <a:lnTo>
                  <a:pt x="98" y="33"/>
                </a:lnTo>
                <a:lnTo>
                  <a:pt x="126" y="6"/>
                </a:lnTo>
                <a:lnTo>
                  <a:pt x="146" y="0"/>
                </a:lnTo>
                <a:lnTo>
                  <a:pt x="166" y="0"/>
                </a:lnTo>
                <a:lnTo>
                  <a:pt x="186" y="6"/>
                </a:lnTo>
                <a:lnTo>
                  <a:pt x="207" y="20"/>
                </a:lnTo>
                <a:lnTo>
                  <a:pt x="227" y="33"/>
                </a:lnTo>
                <a:lnTo>
                  <a:pt x="248" y="54"/>
                </a:lnTo>
                <a:lnTo>
                  <a:pt x="268" y="68"/>
                </a:lnTo>
                <a:lnTo>
                  <a:pt x="289" y="87"/>
                </a:lnTo>
                <a:lnTo>
                  <a:pt x="317" y="101"/>
                </a:lnTo>
                <a:lnTo>
                  <a:pt x="344" y="114"/>
                </a:lnTo>
                <a:lnTo>
                  <a:pt x="364" y="114"/>
                </a:lnTo>
                <a:lnTo>
                  <a:pt x="391" y="114"/>
                </a:lnTo>
                <a:lnTo>
                  <a:pt x="412" y="114"/>
                </a:lnTo>
                <a:lnTo>
                  <a:pt x="439" y="114"/>
                </a:lnTo>
                <a:lnTo>
                  <a:pt x="467" y="114"/>
                </a:lnTo>
                <a:lnTo>
                  <a:pt x="494" y="108"/>
                </a:lnTo>
                <a:lnTo>
                  <a:pt x="514" y="101"/>
                </a:lnTo>
                <a:lnTo>
                  <a:pt x="549" y="95"/>
                </a:lnTo>
                <a:lnTo>
                  <a:pt x="576" y="81"/>
                </a:lnTo>
                <a:lnTo>
                  <a:pt x="596" y="68"/>
                </a:lnTo>
                <a:lnTo>
                  <a:pt x="617" y="54"/>
                </a:lnTo>
                <a:lnTo>
                  <a:pt x="637" y="41"/>
                </a:lnTo>
                <a:lnTo>
                  <a:pt x="655" y="16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53" name="Rectangle 29">
            <a:extLst>
              <a:ext uri="{FF2B5EF4-FFF2-40B4-BE49-F238E27FC236}">
                <a16:creationId xmlns:a16="http://schemas.microsoft.com/office/drawing/2014/main" id="{38FAE533-7A65-333C-10C0-803D7B1F0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2636912"/>
            <a:ext cx="1413850" cy="643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dirty="0">
                <a:latin typeface="Book Antiqua" pitchFamily="18" charset="0"/>
              </a:rPr>
              <a:t>dirty </a:t>
            </a:r>
          </a:p>
          <a:p>
            <a:r>
              <a:rPr lang="en-AU" dirty="0">
                <a:latin typeface="Book Antiqua" pitchFamily="18" charset="0"/>
              </a:rPr>
              <a:t>page/frame</a:t>
            </a:r>
          </a:p>
        </p:txBody>
      </p:sp>
      <p:sp>
        <p:nvSpPr>
          <p:cNvPr id="26654" name="Freeform 30">
            <a:extLst>
              <a:ext uri="{FF2B5EF4-FFF2-40B4-BE49-F238E27FC236}">
                <a16:creationId xmlns:a16="http://schemas.microsoft.com/office/drawing/2014/main" id="{A4DF3624-B1DB-A1BC-E8C5-DB48139B7150}"/>
              </a:ext>
            </a:extLst>
          </p:cNvPr>
          <p:cNvSpPr>
            <a:spLocks/>
          </p:cNvSpPr>
          <p:nvPr/>
        </p:nvSpPr>
        <p:spPr bwMode="auto">
          <a:xfrm>
            <a:off x="3228976" y="3281364"/>
            <a:ext cx="1039813" cy="300037"/>
          </a:xfrm>
          <a:custGeom>
            <a:avLst/>
            <a:gdLst/>
            <a:ahLst/>
            <a:cxnLst>
              <a:cxn ang="0">
                <a:pos x="0" y="188"/>
              </a:cxn>
              <a:cxn ang="0">
                <a:pos x="3" y="154"/>
              </a:cxn>
              <a:cxn ang="0">
                <a:pos x="16" y="134"/>
              </a:cxn>
              <a:cxn ang="0">
                <a:pos x="23" y="114"/>
              </a:cxn>
              <a:cxn ang="0">
                <a:pos x="50" y="81"/>
              </a:cxn>
              <a:cxn ang="0">
                <a:pos x="71" y="54"/>
              </a:cxn>
              <a:cxn ang="0">
                <a:pos x="98" y="33"/>
              </a:cxn>
              <a:cxn ang="0">
                <a:pos x="125" y="6"/>
              </a:cxn>
              <a:cxn ang="0">
                <a:pos x="145" y="0"/>
              </a:cxn>
              <a:cxn ang="0">
                <a:pos x="166" y="0"/>
              </a:cxn>
              <a:cxn ang="0">
                <a:pos x="186" y="6"/>
              </a:cxn>
              <a:cxn ang="0">
                <a:pos x="207" y="20"/>
              </a:cxn>
              <a:cxn ang="0">
                <a:pos x="227" y="33"/>
              </a:cxn>
              <a:cxn ang="0">
                <a:pos x="248" y="54"/>
              </a:cxn>
              <a:cxn ang="0">
                <a:pos x="268" y="67"/>
              </a:cxn>
              <a:cxn ang="0">
                <a:pos x="289" y="87"/>
              </a:cxn>
              <a:cxn ang="0">
                <a:pos x="316" y="100"/>
              </a:cxn>
              <a:cxn ang="0">
                <a:pos x="343" y="114"/>
              </a:cxn>
              <a:cxn ang="0">
                <a:pos x="363" y="114"/>
              </a:cxn>
              <a:cxn ang="0">
                <a:pos x="391" y="114"/>
              </a:cxn>
              <a:cxn ang="0">
                <a:pos x="411" y="114"/>
              </a:cxn>
              <a:cxn ang="0">
                <a:pos x="439" y="114"/>
              </a:cxn>
              <a:cxn ang="0">
                <a:pos x="466" y="114"/>
              </a:cxn>
              <a:cxn ang="0">
                <a:pos x="493" y="107"/>
              </a:cxn>
              <a:cxn ang="0">
                <a:pos x="513" y="100"/>
              </a:cxn>
              <a:cxn ang="0">
                <a:pos x="548" y="94"/>
              </a:cxn>
              <a:cxn ang="0">
                <a:pos x="575" y="81"/>
              </a:cxn>
              <a:cxn ang="0">
                <a:pos x="595" y="67"/>
              </a:cxn>
              <a:cxn ang="0">
                <a:pos x="616" y="54"/>
              </a:cxn>
              <a:cxn ang="0">
                <a:pos x="636" y="40"/>
              </a:cxn>
              <a:cxn ang="0">
                <a:pos x="654" y="16"/>
              </a:cxn>
            </a:cxnLst>
            <a:rect l="0" t="0" r="r" b="b"/>
            <a:pathLst>
              <a:path w="655" h="189">
                <a:moveTo>
                  <a:pt x="0" y="188"/>
                </a:moveTo>
                <a:lnTo>
                  <a:pt x="3" y="154"/>
                </a:lnTo>
                <a:lnTo>
                  <a:pt x="16" y="134"/>
                </a:lnTo>
                <a:lnTo>
                  <a:pt x="23" y="114"/>
                </a:lnTo>
                <a:lnTo>
                  <a:pt x="50" y="81"/>
                </a:lnTo>
                <a:lnTo>
                  <a:pt x="71" y="54"/>
                </a:lnTo>
                <a:lnTo>
                  <a:pt x="98" y="33"/>
                </a:lnTo>
                <a:lnTo>
                  <a:pt x="125" y="6"/>
                </a:lnTo>
                <a:lnTo>
                  <a:pt x="145" y="0"/>
                </a:lnTo>
                <a:lnTo>
                  <a:pt x="166" y="0"/>
                </a:lnTo>
                <a:lnTo>
                  <a:pt x="186" y="6"/>
                </a:lnTo>
                <a:lnTo>
                  <a:pt x="207" y="20"/>
                </a:lnTo>
                <a:lnTo>
                  <a:pt x="227" y="33"/>
                </a:lnTo>
                <a:lnTo>
                  <a:pt x="248" y="54"/>
                </a:lnTo>
                <a:lnTo>
                  <a:pt x="268" y="67"/>
                </a:lnTo>
                <a:lnTo>
                  <a:pt x="289" y="87"/>
                </a:lnTo>
                <a:lnTo>
                  <a:pt x="316" y="100"/>
                </a:lnTo>
                <a:lnTo>
                  <a:pt x="343" y="114"/>
                </a:lnTo>
                <a:lnTo>
                  <a:pt x="363" y="114"/>
                </a:lnTo>
                <a:lnTo>
                  <a:pt x="391" y="114"/>
                </a:lnTo>
                <a:lnTo>
                  <a:pt x="411" y="114"/>
                </a:lnTo>
                <a:lnTo>
                  <a:pt x="439" y="114"/>
                </a:lnTo>
                <a:lnTo>
                  <a:pt x="466" y="114"/>
                </a:lnTo>
                <a:lnTo>
                  <a:pt x="493" y="107"/>
                </a:lnTo>
                <a:lnTo>
                  <a:pt x="513" y="100"/>
                </a:lnTo>
                <a:lnTo>
                  <a:pt x="548" y="94"/>
                </a:lnTo>
                <a:lnTo>
                  <a:pt x="575" y="81"/>
                </a:lnTo>
                <a:lnTo>
                  <a:pt x="595" y="67"/>
                </a:lnTo>
                <a:lnTo>
                  <a:pt x="616" y="54"/>
                </a:lnTo>
                <a:lnTo>
                  <a:pt x="636" y="40"/>
                </a:lnTo>
                <a:lnTo>
                  <a:pt x="654" y="16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55" name="Rectangle 31">
            <a:extLst>
              <a:ext uri="{FF2B5EF4-FFF2-40B4-BE49-F238E27FC236}">
                <a16:creationId xmlns:a16="http://schemas.microsoft.com/office/drawing/2014/main" id="{8C8FD5E4-A42D-36B9-ADD4-A3F1C1FEB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6" y="3549650"/>
            <a:ext cx="1228725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dirty="0">
                <a:latin typeface="Book Antiqua" pitchFamily="18" charset="0"/>
              </a:rPr>
              <a:t>free frame</a:t>
            </a:r>
          </a:p>
        </p:txBody>
      </p:sp>
      <p:sp>
        <p:nvSpPr>
          <p:cNvPr id="26656" name="Line 32">
            <a:extLst>
              <a:ext uri="{FF2B5EF4-FFF2-40B4-BE49-F238E27FC236}">
                <a16:creationId xmlns:a16="http://schemas.microsoft.com/office/drawing/2014/main" id="{011101D6-1921-6F7B-6218-8F1D5B3F4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2038" y="1804989"/>
            <a:ext cx="0" cy="5238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26657" name="Rectangle 33">
            <a:extLst>
              <a:ext uri="{FF2B5EF4-FFF2-40B4-BE49-F238E27FC236}">
                <a16:creationId xmlns:a16="http://schemas.microsoft.com/office/drawing/2014/main" id="{789A78A4-11B4-1E88-C120-0631AAFEC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665" y="1052736"/>
            <a:ext cx="4151779" cy="643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dirty="0">
                <a:solidFill>
                  <a:schemeClr val="folHlink"/>
                </a:solidFill>
                <a:latin typeface="Book Antiqua" pitchFamily="18" charset="0"/>
              </a:rPr>
              <a:t>Page Requests from Higher Levels and</a:t>
            </a:r>
          </a:p>
          <a:p>
            <a:r>
              <a:rPr lang="en-AU" dirty="0">
                <a:solidFill>
                  <a:schemeClr val="folHlink"/>
                </a:solidFill>
                <a:latin typeface="Book Antiqua" pitchFamily="18" charset="0"/>
              </a:rPr>
              <a:t> say scan on a file </a:t>
            </a:r>
            <a:r>
              <a:rPr lang="en-AU" dirty="0">
                <a:solidFill>
                  <a:srgbClr val="FF0000"/>
                </a:solidFill>
                <a:latin typeface="Book Antiqua" pitchFamily="18" charset="0"/>
              </a:rPr>
              <a:t>with 1 million pages</a:t>
            </a:r>
          </a:p>
        </p:txBody>
      </p:sp>
      <p:sp>
        <p:nvSpPr>
          <p:cNvPr id="26658" name="Rectangle 34">
            <a:extLst>
              <a:ext uri="{FF2B5EF4-FFF2-40B4-BE49-F238E27FC236}">
                <a16:creationId xmlns:a16="http://schemas.microsoft.com/office/drawing/2014/main" id="{DA9FC647-C21E-346A-9659-C88E3F8DC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1" y="2106614"/>
            <a:ext cx="1751013" cy="37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 dirty="0">
                <a:latin typeface="Book Antiqua" pitchFamily="18" charset="0"/>
              </a:rPr>
              <a:t>BUFFER POOL</a:t>
            </a:r>
          </a:p>
        </p:txBody>
      </p:sp>
      <p:sp>
        <p:nvSpPr>
          <p:cNvPr id="26659" name="Freeform 35">
            <a:extLst>
              <a:ext uri="{FF2B5EF4-FFF2-40B4-BE49-F238E27FC236}">
                <a16:creationId xmlns:a16="http://schemas.microsoft.com/office/drawing/2014/main" id="{34B54EB8-BC3E-A374-F7AB-849B4AB57D8A}"/>
              </a:ext>
            </a:extLst>
          </p:cNvPr>
          <p:cNvSpPr>
            <a:spLocks/>
          </p:cNvSpPr>
          <p:nvPr/>
        </p:nvSpPr>
        <p:spPr bwMode="auto">
          <a:xfrm>
            <a:off x="6294438" y="4419600"/>
            <a:ext cx="1022350" cy="153988"/>
          </a:xfrm>
          <a:custGeom>
            <a:avLst/>
            <a:gdLst/>
            <a:ahLst/>
            <a:cxnLst>
              <a:cxn ang="0">
                <a:pos x="643" y="96"/>
              </a:cxn>
              <a:cxn ang="0">
                <a:pos x="640" y="79"/>
              </a:cxn>
              <a:cxn ang="0">
                <a:pos x="627" y="69"/>
              </a:cxn>
              <a:cxn ang="0">
                <a:pos x="621" y="58"/>
              </a:cxn>
              <a:cxn ang="0">
                <a:pos x="594" y="41"/>
              </a:cxn>
              <a:cxn ang="0">
                <a:pos x="573" y="27"/>
              </a:cxn>
              <a:cxn ang="0">
                <a:pos x="547" y="17"/>
              </a:cxn>
              <a:cxn ang="0">
                <a:pos x="520" y="3"/>
              </a:cxn>
              <a:cxn ang="0">
                <a:pos x="500" y="0"/>
              </a:cxn>
              <a:cxn ang="0">
                <a:pos x="480" y="0"/>
              </a:cxn>
              <a:cxn ang="0">
                <a:pos x="460" y="3"/>
              </a:cxn>
              <a:cxn ang="0">
                <a:pos x="439" y="10"/>
              </a:cxn>
              <a:cxn ang="0">
                <a:pos x="420" y="17"/>
              </a:cxn>
              <a:cxn ang="0">
                <a:pos x="399" y="27"/>
              </a:cxn>
              <a:cxn ang="0">
                <a:pos x="380" y="34"/>
              </a:cxn>
              <a:cxn ang="0">
                <a:pos x="359" y="44"/>
              </a:cxn>
              <a:cxn ang="0">
                <a:pos x="332" y="51"/>
              </a:cxn>
              <a:cxn ang="0">
                <a:pos x="305" y="58"/>
              </a:cxn>
              <a:cxn ang="0">
                <a:pos x="286" y="58"/>
              </a:cxn>
              <a:cxn ang="0">
                <a:pos x="259" y="58"/>
              </a:cxn>
              <a:cxn ang="0">
                <a:pos x="238" y="58"/>
              </a:cxn>
              <a:cxn ang="0">
                <a:pos x="212" y="58"/>
              </a:cxn>
              <a:cxn ang="0">
                <a:pos x="185" y="58"/>
              </a:cxn>
              <a:cxn ang="0">
                <a:pos x="158" y="55"/>
              </a:cxn>
              <a:cxn ang="0">
                <a:pos x="138" y="51"/>
              </a:cxn>
              <a:cxn ang="0">
                <a:pos x="104" y="48"/>
              </a:cxn>
              <a:cxn ang="0">
                <a:pos x="78" y="41"/>
              </a:cxn>
              <a:cxn ang="0">
                <a:pos x="58" y="34"/>
              </a:cxn>
              <a:cxn ang="0">
                <a:pos x="38" y="27"/>
              </a:cxn>
              <a:cxn ang="0">
                <a:pos x="18" y="21"/>
              </a:cxn>
              <a:cxn ang="0">
                <a:pos x="0" y="8"/>
              </a:cxn>
            </a:cxnLst>
            <a:rect l="0" t="0" r="r" b="b"/>
            <a:pathLst>
              <a:path w="644" h="97">
                <a:moveTo>
                  <a:pt x="643" y="96"/>
                </a:moveTo>
                <a:lnTo>
                  <a:pt x="640" y="79"/>
                </a:lnTo>
                <a:lnTo>
                  <a:pt x="627" y="69"/>
                </a:lnTo>
                <a:lnTo>
                  <a:pt x="621" y="58"/>
                </a:lnTo>
                <a:lnTo>
                  <a:pt x="594" y="41"/>
                </a:lnTo>
                <a:lnTo>
                  <a:pt x="573" y="27"/>
                </a:lnTo>
                <a:lnTo>
                  <a:pt x="547" y="17"/>
                </a:lnTo>
                <a:lnTo>
                  <a:pt x="520" y="3"/>
                </a:lnTo>
                <a:lnTo>
                  <a:pt x="500" y="0"/>
                </a:lnTo>
                <a:lnTo>
                  <a:pt x="480" y="0"/>
                </a:lnTo>
                <a:lnTo>
                  <a:pt x="460" y="3"/>
                </a:lnTo>
                <a:lnTo>
                  <a:pt x="439" y="10"/>
                </a:lnTo>
                <a:lnTo>
                  <a:pt x="420" y="17"/>
                </a:lnTo>
                <a:lnTo>
                  <a:pt x="399" y="27"/>
                </a:lnTo>
                <a:lnTo>
                  <a:pt x="380" y="34"/>
                </a:lnTo>
                <a:lnTo>
                  <a:pt x="359" y="44"/>
                </a:lnTo>
                <a:lnTo>
                  <a:pt x="332" y="51"/>
                </a:lnTo>
                <a:lnTo>
                  <a:pt x="305" y="58"/>
                </a:lnTo>
                <a:lnTo>
                  <a:pt x="286" y="58"/>
                </a:lnTo>
                <a:lnTo>
                  <a:pt x="259" y="58"/>
                </a:lnTo>
                <a:lnTo>
                  <a:pt x="238" y="58"/>
                </a:lnTo>
                <a:lnTo>
                  <a:pt x="212" y="58"/>
                </a:lnTo>
                <a:lnTo>
                  <a:pt x="185" y="58"/>
                </a:lnTo>
                <a:lnTo>
                  <a:pt x="158" y="55"/>
                </a:lnTo>
                <a:lnTo>
                  <a:pt x="138" y="51"/>
                </a:lnTo>
                <a:lnTo>
                  <a:pt x="104" y="48"/>
                </a:lnTo>
                <a:lnTo>
                  <a:pt x="78" y="41"/>
                </a:lnTo>
                <a:lnTo>
                  <a:pt x="58" y="34"/>
                </a:lnTo>
                <a:lnTo>
                  <a:pt x="38" y="27"/>
                </a:lnTo>
                <a:lnTo>
                  <a:pt x="18" y="21"/>
                </a:lnTo>
                <a:lnTo>
                  <a:pt x="0" y="8"/>
                </a:lnTo>
              </a:path>
            </a:pathLst>
          </a:custGeom>
          <a:noFill/>
          <a:ln w="12700" cap="rnd" cmpd="sng">
            <a:solidFill>
              <a:schemeClr val="folHlink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6660" name="Rectangle 36">
            <a:extLst>
              <a:ext uri="{FF2B5EF4-FFF2-40B4-BE49-F238E27FC236}">
                <a16:creationId xmlns:a16="http://schemas.microsoft.com/office/drawing/2014/main" id="{F93711AB-9F15-9987-7132-B056357BA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4652964"/>
            <a:ext cx="2617788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AU">
                <a:solidFill>
                  <a:schemeClr val="folHlink"/>
                </a:solidFill>
                <a:latin typeface="Book Antiqua" pitchFamily="18" charset="0"/>
              </a:rPr>
              <a:t>choice of frame dictated</a:t>
            </a:r>
          </a:p>
          <a:p>
            <a:r>
              <a:rPr lang="en-AU">
                <a:solidFill>
                  <a:schemeClr val="folHlink"/>
                </a:solidFill>
                <a:latin typeface="Book Antiqua" pitchFamily="18" charset="0"/>
              </a:rPr>
              <a:t>by </a:t>
            </a:r>
            <a:r>
              <a:rPr lang="en-AU" b="1">
                <a:solidFill>
                  <a:schemeClr val="folHlink"/>
                </a:solidFill>
                <a:latin typeface="Book Antiqua" pitchFamily="18" charset="0"/>
              </a:rPr>
              <a:t>replacement policy</a:t>
            </a:r>
          </a:p>
        </p:txBody>
      </p:sp>
      <p:sp>
        <p:nvSpPr>
          <p:cNvPr id="26661" name="Line 37">
            <a:extLst>
              <a:ext uri="{FF2B5EF4-FFF2-40B4-BE49-F238E27FC236}">
                <a16:creationId xmlns:a16="http://schemas.microsoft.com/office/drawing/2014/main" id="{19CB0D69-1B1F-C4CD-7E05-2C1CA9945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2038" y="4167189"/>
            <a:ext cx="0" cy="5238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tr-T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AAD17-D6CF-A203-1ADE-44262D11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2" y="2409566"/>
            <a:ext cx="677863" cy="544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AD8551-7020-ACDA-71F7-FE6E7771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431835"/>
            <a:ext cx="677863" cy="544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DF9AB-F964-0AFB-54DA-2893D423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3579554"/>
            <a:ext cx="677863" cy="5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476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52" grpId="0" animBg="1"/>
      <p:bldP spid="26653" grpId="0"/>
      <p:bldP spid="26654" grpId="0" animBg="1"/>
      <p:bldP spid="26655" grpId="0"/>
      <p:bldP spid="26657" grpId="0"/>
      <p:bldP spid="26659" grpId="0" animBg="1"/>
      <p:bldP spid="2666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9819D-F0DF-2973-1023-FD18EDF17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48B3-1BA1-4351-FDE8-DD6D97F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PC and DB bits.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7E18-5200-842E-0086-1FC6D4C6C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 variables per buffer frame maintained </a:t>
            </a:r>
          </a:p>
          <a:p>
            <a:pPr lvl="1"/>
            <a:r>
              <a:rPr lang="en-GB" dirty="0"/>
              <a:t>Pin Count</a:t>
            </a:r>
          </a:p>
          <a:p>
            <a:pPr lvl="2"/>
            <a:r>
              <a:rPr lang="en-GB" dirty="0"/>
              <a:t>Current number of “users” of the page in the frame</a:t>
            </a:r>
          </a:p>
          <a:p>
            <a:pPr lvl="2"/>
            <a:r>
              <a:rPr lang="en-GB" dirty="0"/>
              <a:t>“Pinning” means </a:t>
            </a:r>
            <a:r>
              <a:rPr lang="en-GB" dirty="0" err="1"/>
              <a:t>PinCount</a:t>
            </a:r>
            <a:r>
              <a:rPr lang="en-GB" dirty="0"/>
              <a:t>++; page requested</a:t>
            </a:r>
          </a:p>
          <a:p>
            <a:pPr lvl="2"/>
            <a:r>
              <a:rPr lang="en-GB" dirty="0"/>
              <a:t>“Unpinning” means </a:t>
            </a:r>
            <a:r>
              <a:rPr lang="en-GB" dirty="0" err="1"/>
              <a:t>PinCount</a:t>
            </a:r>
            <a:r>
              <a:rPr lang="en-GB" dirty="0"/>
              <a:t> is 0; page released</a:t>
            </a:r>
          </a:p>
          <a:p>
            <a:pPr lvl="1"/>
            <a:r>
              <a:rPr lang="en-GB" dirty="0"/>
              <a:t>Dirty Bit</a:t>
            </a:r>
          </a:p>
          <a:p>
            <a:pPr lvl="2"/>
            <a:r>
              <a:rPr lang="en-GB" dirty="0"/>
              <a:t>Set when a user notifies that the page was modified</a:t>
            </a:r>
          </a:p>
          <a:p>
            <a:pPr lvl="2"/>
            <a:r>
              <a:rPr lang="en-GB" dirty="0"/>
              <a:t>Must write this page back to disk in due course!</a:t>
            </a:r>
          </a:p>
          <a:p>
            <a:endParaRPr lang="en-GB" dirty="0"/>
          </a:p>
        </p:txBody>
      </p:sp>
      <p:sp>
        <p:nvSpPr>
          <p:cNvPr id="490" name="Slide Number">
            <a:extLst>
              <a:ext uri="{FF2B5EF4-FFF2-40B4-BE49-F238E27FC236}">
                <a16:creationId xmlns:a16="http://schemas.microsoft.com/office/drawing/2014/main" id="{13487A40-F483-25FE-B97F-D9488E4671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48</a:t>
            </a:fld>
            <a:endParaRPr/>
          </a:p>
        </p:txBody>
      </p:sp>
      <p:sp>
        <p:nvSpPr>
          <p:cNvPr id="492" name="Buffer Manager’s Bookkeeping">
            <a:extLst>
              <a:ext uri="{FF2B5EF4-FFF2-40B4-BE49-F238E27FC236}">
                <a16:creationId xmlns:a16="http://schemas.microsoft.com/office/drawing/2014/main" id="{A50210B3-624D-A662-B742-898E294EE4E1}"/>
              </a:ext>
            </a:extLst>
          </p:cNvPr>
          <p:cNvSpPr txBox="1"/>
          <p:nvPr/>
        </p:nvSpPr>
        <p:spPr>
          <a:xfrm>
            <a:off x="1524000" y="255658"/>
            <a:ext cx="91440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dirty="0"/>
          </a:p>
        </p:txBody>
      </p:sp>
      <p:sp>
        <p:nvSpPr>
          <p:cNvPr id="495" name="Q: What if 2 users pin and modify the same page?!">
            <a:extLst>
              <a:ext uri="{FF2B5EF4-FFF2-40B4-BE49-F238E27FC236}">
                <a16:creationId xmlns:a16="http://schemas.microsoft.com/office/drawing/2014/main" id="{44B2BDC4-7334-6BB1-1112-F58B7E3C797E}"/>
              </a:ext>
            </a:extLst>
          </p:cNvPr>
          <p:cNvSpPr txBox="1"/>
          <p:nvPr/>
        </p:nvSpPr>
        <p:spPr>
          <a:xfrm>
            <a:off x="2604735" y="6100918"/>
            <a:ext cx="6982530" cy="562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ts val="4000"/>
              </a:lnSpc>
              <a:defRPr sz="2400" i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/>
              <a:t>Q:</a:t>
            </a:r>
            <a:r>
              <a:rPr sz="2400" dirty="0"/>
              <a:t> What if 2 users pin and modify the same page?!</a:t>
            </a:r>
          </a:p>
        </p:txBody>
      </p:sp>
    </p:spTree>
    <p:extLst>
      <p:ext uri="{BB962C8B-B14F-4D97-AF65-F5344CB8AC3E}">
        <p14:creationId xmlns:p14="http://schemas.microsoft.com/office/powerpoint/2010/main" val="169915356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775B-70AA-9200-0C0B-ECFE6B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6758-B3D9-BCE0-350B-17603727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Handling Page Requests</a:t>
            </a:r>
          </a:p>
        </p:txBody>
      </p:sp>
      <p:sp>
        <p:nvSpPr>
          <p:cNvPr id="497" name="Slide Number">
            <a:extLst>
              <a:ext uri="{FF2B5EF4-FFF2-40B4-BE49-F238E27FC236}">
                <a16:creationId xmlns:a16="http://schemas.microsoft.com/office/drawing/2014/main" id="{43368061-8CF6-7D59-C9DB-CCFDBD45823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49</a:t>
            </a:fld>
            <a:endParaRPr/>
          </a:p>
        </p:txBody>
      </p:sp>
      <p:sp>
        <p:nvSpPr>
          <p:cNvPr id="501" name="Return address of the frame in the pool…">
            <a:extLst>
              <a:ext uri="{FF2B5EF4-FFF2-40B4-BE49-F238E27FC236}">
                <a16:creationId xmlns:a16="http://schemas.microsoft.com/office/drawing/2014/main" id="{C7C15FEE-0C66-4553-1118-31010224D988}"/>
              </a:ext>
            </a:extLst>
          </p:cNvPr>
          <p:cNvSpPr txBox="1"/>
          <p:nvPr/>
        </p:nvSpPr>
        <p:spPr>
          <a:xfrm>
            <a:off x="1842133" y="4512090"/>
            <a:ext cx="3606554" cy="143892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marL="381000" indent="-381000">
              <a:lnSpc>
                <a:spcPct val="12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Return address of the frame in the pool</a:t>
            </a:r>
          </a:p>
          <a:p>
            <a:pPr marL="381000" indent="-381000">
              <a:lnSpc>
                <a:spcPct val="12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Increment Pin Count</a:t>
            </a:r>
          </a:p>
        </p:txBody>
      </p:sp>
      <p:sp>
        <p:nvSpPr>
          <p:cNvPr id="502" name="Is page in…">
            <a:extLst>
              <a:ext uri="{FF2B5EF4-FFF2-40B4-BE49-F238E27FC236}">
                <a16:creationId xmlns:a16="http://schemas.microsoft.com/office/drawing/2014/main" id="{D6F30F8D-B90F-82CF-4433-8881D3CD7CC4}"/>
              </a:ext>
            </a:extLst>
          </p:cNvPr>
          <p:cNvSpPr/>
          <p:nvPr/>
        </p:nvSpPr>
        <p:spPr>
          <a:xfrm>
            <a:off x="1909689" y="1954767"/>
            <a:ext cx="2974827" cy="188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Is page in </a:t>
            </a:r>
          </a:p>
          <a:p>
            <a:pPr algn="ctr"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buffer pool?</a:t>
            </a:r>
          </a:p>
        </p:txBody>
      </p:sp>
      <p:sp>
        <p:nvSpPr>
          <p:cNvPr id="503" name="Choose a frame for replacement (buffer replacement policy); it should have Pin Count 0!…">
            <a:extLst>
              <a:ext uri="{FF2B5EF4-FFF2-40B4-BE49-F238E27FC236}">
                <a16:creationId xmlns:a16="http://schemas.microsoft.com/office/drawing/2014/main" id="{5DDE16C5-7E1A-E4C8-1831-6772C38B216F}"/>
              </a:ext>
            </a:extLst>
          </p:cNvPr>
          <p:cNvSpPr txBox="1"/>
          <p:nvPr/>
        </p:nvSpPr>
        <p:spPr>
          <a:xfrm>
            <a:off x="5873811" y="1495839"/>
            <a:ext cx="4519106" cy="4666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marL="381000" indent="-381000">
              <a:lnSpc>
                <a:spcPct val="12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Choose a frame for replacement</a:t>
            </a:r>
            <a:r>
              <a:rPr sz="2400" b="1" dirty="0"/>
              <a:t> </a:t>
            </a:r>
            <a:r>
              <a:rPr sz="2400" dirty="0"/>
              <a:t>(</a:t>
            </a:r>
            <a:r>
              <a:rPr sz="2400" b="1" dirty="0"/>
              <a:t>buffer replacement policy</a:t>
            </a:r>
            <a:r>
              <a:rPr sz="2400" dirty="0"/>
              <a:t>); it should have </a:t>
            </a:r>
            <a:r>
              <a:rPr lang="en-GB" sz="2400" dirty="0"/>
              <a:t>a PIN count of </a:t>
            </a:r>
            <a:r>
              <a:rPr sz="2400" dirty="0"/>
              <a:t>0!</a:t>
            </a:r>
          </a:p>
          <a:p>
            <a:pPr marL="381000" indent="-381000">
              <a:lnSpc>
                <a:spcPct val="12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If </a:t>
            </a:r>
            <a:r>
              <a:rPr lang="en-GB" sz="2400" dirty="0"/>
              <a:t>the </a:t>
            </a:r>
            <a:r>
              <a:rPr sz="2400" dirty="0"/>
              <a:t>chosen frame has Dirty Bit set, “flush” it to </a:t>
            </a:r>
            <a:r>
              <a:rPr lang="en-GB" sz="2400" dirty="0"/>
              <a:t>the </a:t>
            </a:r>
            <a:r>
              <a:rPr sz="2400" dirty="0"/>
              <a:t>disk</a:t>
            </a:r>
            <a:r>
              <a:rPr lang="en-GB" sz="2400" dirty="0"/>
              <a:t>.</a:t>
            </a:r>
            <a:endParaRPr sz="2400" dirty="0"/>
          </a:p>
          <a:p>
            <a:pPr marL="381000" indent="-381000">
              <a:lnSpc>
                <a:spcPct val="12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Read </a:t>
            </a:r>
            <a:r>
              <a:rPr lang="en-GB" sz="2400" dirty="0"/>
              <a:t>the </a:t>
            </a:r>
            <a:r>
              <a:rPr sz="2400" dirty="0"/>
              <a:t>requested page into </a:t>
            </a:r>
            <a:r>
              <a:rPr lang="en-GB" sz="2400" dirty="0"/>
              <a:t>the </a:t>
            </a:r>
            <a:r>
              <a:rPr sz="2400" dirty="0"/>
              <a:t>chosen frame</a:t>
            </a:r>
            <a:r>
              <a:rPr lang="en-GB" sz="2400" dirty="0"/>
              <a:t>.</a:t>
            </a:r>
            <a:endParaRPr sz="2400" dirty="0"/>
          </a:p>
          <a:p>
            <a:pPr marL="381000" indent="-381000">
              <a:lnSpc>
                <a:spcPct val="12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Pin the page and return the frame address</a:t>
            </a:r>
          </a:p>
        </p:txBody>
      </p:sp>
      <p:sp>
        <p:nvSpPr>
          <p:cNvPr id="504" name="Line">
            <a:extLst>
              <a:ext uri="{FF2B5EF4-FFF2-40B4-BE49-F238E27FC236}">
                <a16:creationId xmlns:a16="http://schemas.microsoft.com/office/drawing/2014/main" id="{55DFA77D-DE53-0347-7B53-24AF7E6F7C90}"/>
              </a:ext>
            </a:extLst>
          </p:cNvPr>
          <p:cNvSpPr/>
          <p:nvPr/>
        </p:nvSpPr>
        <p:spPr>
          <a:xfrm>
            <a:off x="3397102" y="1474584"/>
            <a:ext cx="1" cy="46610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5" name="Line">
            <a:extLst>
              <a:ext uri="{FF2B5EF4-FFF2-40B4-BE49-F238E27FC236}">
                <a16:creationId xmlns:a16="http://schemas.microsoft.com/office/drawing/2014/main" id="{0379A474-8FE1-3AB7-95D1-D32EBACFD375}"/>
              </a:ext>
            </a:extLst>
          </p:cNvPr>
          <p:cNvSpPr/>
          <p:nvPr/>
        </p:nvSpPr>
        <p:spPr>
          <a:xfrm>
            <a:off x="4870301" y="2897395"/>
            <a:ext cx="993410" cy="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6" name="Line">
            <a:extLst>
              <a:ext uri="{FF2B5EF4-FFF2-40B4-BE49-F238E27FC236}">
                <a16:creationId xmlns:a16="http://schemas.microsoft.com/office/drawing/2014/main" id="{5C182B9E-B479-E988-FF30-ED320B9BFA98}"/>
              </a:ext>
            </a:extLst>
          </p:cNvPr>
          <p:cNvSpPr/>
          <p:nvPr/>
        </p:nvSpPr>
        <p:spPr>
          <a:xfrm>
            <a:off x="3397102" y="3845395"/>
            <a:ext cx="1" cy="661322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7" name="Yes">
            <a:extLst>
              <a:ext uri="{FF2B5EF4-FFF2-40B4-BE49-F238E27FC236}">
                <a16:creationId xmlns:a16="http://schemas.microsoft.com/office/drawing/2014/main" id="{3F39A9E6-8691-2802-6018-503AFA8B62F5}"/>
              </a:ext>
            </a:extLst>
          </p:cNvPr>
          <p:cNvSpPr txBox="1"/>
          <p:nvPr/>
        </p:nvSpPr>
        <p:spPr>
          <a:xfrm>
            <a:off x="2522673" y="3861181"/>
            <a:ext cx="621004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Yes</a:t>
            </a:r>
          </a:p>
        </p:txBody>
      </p:sp>
      <p:sp>
        <p:nvSpPr>
          <p:cNvPr id="508" name="No">
            <a:extLst>
              <a:ext uri="{FF2B5EF4-FFF2-40B4-BE49-F238E27FC236}">
                <a16:creationId xmlns:a16="http://schemas.microsoft.com/office/drawing/2014/main" id="{827DFEE3-27C1-B19A-F214-D5AACB1C7AAB}"/>
              </a:ext>
            </a:extLst>
          </p:cNvPr>
          <p:cNvSpPr txBox="1"/>
          <p:nvPr/>
        </p:nvSpPr>
        <p:spPr>
          <a:xfrm>
            <a:off x="4999174" y="2392476"/>
            <a:ext cx="500137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5676317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0" build="p" animBg="1" advAuto="0"/>
      <p:bldP spid="502" grpId="0" animBg="1" advAuto="0"/>
      <p:bldP spid="503" grpId="0" build="p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4C1B-26AD-8E2E-D827-32D33182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26D45E-FC17-2DE1-6ADD-C4434A1B1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831" y="2670995"/>
            <a:ext cx="7355681" cy="22172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F9E3A-5AF9-C24D-B3CE-7AC643B3A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9058" y="60929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1C595-D030-CADE-FC06-8E3606D74300}"/>
              </a:ext>
            </a:extLst>
          </p:cNvPr>
          <p:cNvSpPr/>
          <p:nvPr/>
        </p:nvSpPr>
        <p:spPr>
          <a:xfrm>
            <a:off x="2192307" y="2922393"/>
            <a:ext cx="3245389" cy="2009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897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0FABD-5842-F198-DB15-948794FAC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04D9-DB12-EB05-1D94-2A1DD649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Buffer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6C8ED-67E1-142D-19DB-0711EEC64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Policy to pick the frame for replacement</a:t>
            </a:r>
          </a:p>
          <a:p>
            <a:r>
              <a:rPr lang="en-GB" dirty="0"/>
              <a:t>Has a major impact on I/O cost (number of disk I/</a:t>
            </a:r>
            <a:r>
              <a:rPr lang="en-GB" dirty="0" err="1"/>
              <a:t>Os</a:t>
            </a:r>
            <a:r>
              <a:rPr lang="en-GB" dirty="0"/>
              <a:t>) of a query based on its data access pattern</a:t>
            </a:r>
          </a:p>
          <a:p>
            <a:r>
              <a:rPr lang="en-GB" dirty="0"/>
              <a:t>Popular policies:</a:t>
            </a:r>
          </a:p>
          <a:p>
            <a:pPr lvl="1"/>
            <a:r>
              <a:rPr lang="en-GB" dirty="0"/>
              <a:t>Least Recently Used (LRU)</a:t>
            </a:r>
          </a:p>
          <a:p>
            <a:pPr lvl="1"/>
            <a:r>
              <a:rPr lang="en-GB" dirty="0"/>
              <a:t>Most Recently Used (MRU)</a:t>
            </a:r>
          </a:p>
          <a:p>
            <a:pPr lvl="1"/>
            <a:r>
              <a:rPr lang="en-GB" dirty="0"/>
              <a:t>“Clock” (LRU variant with lower overhead)</a:t>
            </a:r>
          </a:p>
          <a:p>
            <a:pPr lvl="1"/>
            <a:r>
              <a:rPr lang="en-GB" dirty="0"/>
              <a:t>First In First Out (FIFO), Random, etc.</a:t>
            </a:r>
          </a:p>
          <a:p>
            <a:endParaRPr lang="en-GB" dirty="0"/>
          </a:p>
        </p:txBody>
      </p:sp>
      <p:sp>
        <p:nvSpPr>
          <p:cNvPr id="510" name="Slide Number">
            <a:extLst>
              <a:ext uri="{FF2B5EF4-FFF2-40B4-BE49-F238E27FC236}">
                <a16:creationId xmlns:a16="http://schemas.microsoft.com/office/drawing/2014/main" id="{0BCEB5CA-9E30-C0CB-42A5-0632BAA9781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50</a:t>
            </a:fld>
            <a:endParaRPr/>
          </a:p>
        </p:txBody>
      </p:sp>
      <p:sp>
        <p:nvSpPr>
          <p:cNvPr id="514" name="Policy to pick the frame for replacement…">
            <a:extLst>
              <a:ext uri="{FF2B5EF4-FFF2-40B4-BE49-F238E27FC236}">
                <a16:creationId xmlns:a16="http://schemas.microsoft.com/office/drawing/2014/main" id="{85EA11BC-2A55-8547-5E4A-4AC3035E8DF0}"/>
              </a:ext>
            </a:extLst>
          </p:cNvPr>
          <p:cNvSpPr txBox="1"/>
          <p:nvPr/>
        </p:nvSpPr>
        <p:spPr>
          <a:xfrm>
            <a:off x="1816733" y="1584865"/>
            <a:ext cx="8710934" cy="3688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81000" indent="-381000">
              <a:spcBef>
                <a:spcPts val="1000"/>
              </a:spcBef>
              <a:buClr>
                <a:srgbClr val="92D050"/>
              </a:buClr>
              <a:buSzPct val="100000"/>
              <a:buChar char="❖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34223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8072E-04EA-F68E-2861-9520C37D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5BA3-B538-5E3E-F8D8-6DF2A955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Least Recently Used (LRU)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CA89-43B9-E257-2C0D-7FBE0C2B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Queue of pointers </a:t>
            </a:r>
            <a:r>
              <a:rPr lang="en-GB" dirty="0"/>
              <a:t>to frames with </a:t>
            </a:r>
            <a:r>
              <a:rPr lang="en-GB" dirty="0" err="1"/>
              <a:t>PinCount</a:t>
            </a:r>
            <a:r>
              <a:rPr lang="en-GB" dirty="0"/>
              <a:t> of 0</a:t>
            </a:r>
          </a:p>
          <a:p>
            <a:r>
              <a:rPr lang="en-GB" dirty="0"/>
              <a:t>Add newly unpinned frame to end of queue</a:t>
            </a:r>
          </a:p>
          <a:p>
            <a:r>
              <a:rPr lang="en-GB" dirty="0"/>
              <a:t>For replacement, grab frame from front of queue</a:t>
            </a:r>
          </a:p>
          <a:p>
            <a:endParaRPr lang="en-GB" dirty="0"/>
          </a:p>
        </p:txBody>
      </p:sp>
      <p:sp>
        <p:nvSpPr>
          <p:cNvPr id="516" name="Slide Number">
            <a:extLst>
              <a:ext uri="{FF2B5EF4-FFF2-40B4-BE49-F238E27FC236}">
                <a16:creationId xmlns:a16="http://schemas.microsoft.com/office/drawing/2014/main" id="{5B26B1B0-EFF9-0228-0CED-B9C6E01318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51</a:t>
            </a:fld>
            <a:endParaRPr/>
          </a:p>
        </p:txBody>
      </p:sp>
      <p:sp>
        <p:nvSpPr>
          <p:cNvPr id="520" name="Queue of pointers to frames with PinCount of 0…">
            <a:extLst>
              <a:ext uri="{FF2B5EF4-FFF2-40B4-BE49-F238E27FC236}">
                <a16:creationId xmlns:a16="http://schemas.microsoft.com/office/drawing/2014/main" id="{88DE0287-FDB7-1A56-6ED4-94171755CAC7}"/>
              </a:ext>
            </a:extLst>
          </p:cNvPr>
          <p:cNvSpPr txBox="1"/>
          <p:nvPr/>
        </p:nvSpPr>
        <p:spPr>
          <a:xfrm>
            <a:off x="1890497" y="1508540"/>
            <a:ext cx="8560970" cy="1402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81000" indent="-381000">
              <a:spcBef>
                <a:spcPts val="1000"/>
              </a:spcBef>
              <a:buClr>
                <a:srgbClr val="92D050"/>
              </a:buClr>
              <a:buSzPct val="100000"/>
              <a:buChar char="❖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  <p:sp>
        <p:nvSpPr>
          <p:cNvPr id="521" name="3 frames in pool">
            <a:extLst>
              <a:ext uri="{FF2B5EF4-FFF2-40B4-BE49-F238E27FC236}">
                <a16:creationId xmlns:a16="http://schemas.microsoft.com/office/drawing/2014/main" id="{AE7473E8-5D48-D970-3E72-DADD4EC1B7F7}"/>
              </a:ext>
            </a:extLst>
          </p:cNvPr>
          <p:cNvSpPr txBox="1"/>
          <p:nvPr/>
        </p:nvSpPr>
        <p:spPr>
          <a:xfrm>
            <a:off x="2800560" y="3889692"/>
            <a:ext cx="2281074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3 frames in pool</a:t>
            </a:r>
          </a:p>
        </p:txBody>
      </p:sp>
      <p:sp>
        <p:nvSpPr>
          <p:cNvPr id="522" name="5 pages on disk:…">
            <a:extLst>
              <a:ext uri="{FF2B5EF4-FFF2-40B4-BE49-F238E27FC236}">
                <a16:creationId xmlns:a16="http://schemas.microsoft.com/office/drawing/2014/main" id="{BA1BD2B7-0FC4-0DC0-FDDB-8939D9C45ED5}"/>
              </a:ext>
            </a:extLst>
          </p:cNvPr>
          <p:cNvSpPr txBox="1"/>
          <p:nvPr/>
        </p:nvSpPr>
        <p:spPr>
          <a:xfrm>
            <a:off x="6244858" y="3692842"/>
            <a:ext cx="2332370" cy="82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/>
          <a:p>
            <a: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5 pages on disk:</a:t>
            </a:r>
          </a:p>
          <a:p>
            <a: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A, B, C, D, E</a:t>
            </a:r>
          </a:p>
        </p:txBody>
      </p:sp>
      <p:sp>
        <p:nvSpPr>
          <p:cNvPr id="523" name="Page request sequence:…">
            <a:extLst>
              <a:ext uri="{FF2B5EF4-FFF2-40B4-BE49-F238E27FC236}">
                <a16:creationId xmlns:a16="http://schemas.microsoft.com/office/drawing/2014/main" id="{D75F1D9E-4DAC-F5F4-7784-C28630A05BDE}"/>
              </a:ext>
            </a:extLst>
          </p:cNvPr>
          <p:cNvSpPr txBox="1"/>
          <p:nvPr/>
        </p:nvSpPr>
        <p:spPr>
          <a:xfrm>
            <a:off x="2610060" y="4753293"/>
            <a:ext cx="6404638" cy="168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/>
          <a:p>
            <a:pPr>
              <a:lnSpc>
                <a:spcPct val="110000"/>
              </a:lnSpc>
              <a:defRPr sz="2400" i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Page request sequence:</a:t>
            </a:r>
          </a:p>
          <a:p>
            <a:pPr>
              <a:lnSpc>
                <a:spcPct val="110000"/>
              </a:lnSpc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Request A, Request B, Modify A, Request D, </a:t>
            </a:r>
          </a:p>
          <a:p>
            <a:pPr>
              <a:lnSpc>
                <a:spcPct val="110000"/>
              </a:lnSpc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Release B, Release A, Request E, Request C,</a:t>
            </a:r>
          </a:p>
          <a:p>
            <a:pPr>
              <a:lnSpc>
                <a:spcPct val="110000"/>
              </a:lnSpc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Release C, Release D, Release E</a:t>
            </a:r>
          </a:p>
        </p:txBody>
      </p:sp>
      <p:sp>
        <p:nvSpPr>
          <p:cNvPr id="524" name="Example:">
            <a:extLst>
              <a:ext uri="{FF2B5EF4-FFF2-40B4-BE49-F238E27FC236}">
                <a16:creationId xmlns:a16="http://schemas.microsoft.com/office/drawing/2014/main" id="{A9AE4A43-3AC5-134A-7971-E7AD38351C74}"/>
              </a:ext>
            </a:extLst>
          </p:cNvPr>
          <p:cNvSpPr txBox="1"/>
          <p:nvPr/>
        </p:nvSpPr>
        <p:spPr>
          <a:xfrm>
            <a:off x="907969" y="3855235"/>
            <a:ext cx="1458733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5279230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 advAuto="0"/>
      <p:bldP spid="522" grpId="0" animBg="1" advAuto="0"/>
      <p:bldP spid="523" grpId="0" animBg="1" advAuto="0"/>
      <p:bldP spid="524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BFF4F-869A-6111-029A-D57D2E530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1236-8A1C-E0EF-4C8F-CB912506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Least Recently Used (LRU)</a:t>
            </a:r>
          </a:p>
        </p:txBody>
      </p:sp>
      <p:sp>
        <p:nvSpPr>
          <p:cNvPr id="526" name="Slide Number">
            <a:extLst>
              <a:ext uri="{FF2B5EF4-FFF2-40B4-BE49-F238E27FC236}">
                <a16:creationId xmlns:a16="http://schemas.microsoft.com/office/drawing/2014/main" id="{5F46AEA7-DDE9-3F82-62BA-965E4A704B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52</a:t>
            </a:fld>
            <a:endParaRPr/>
          </a:p>
        </p:txBody>
      </p:sp>
      <p:graphicFrame>
        <p:nvGraphicFramePr>
          <p:cNvPr id="530" name="Table 1">
            <a:extLst>
              <a:ext uri="{FF2B5EF4-FFF2-40B4-BE49-F238E27FC236}">
                <a16:creationId xmlns:a16="http://schemas.microsoft.com/office/drawing/2014/main" id="{38F836CE-1988-6011-E95F-87DEE3D5E5CE}"/>
              </a:ext>
            </a:extLst>
          </p:cNvPr>
          <p:cNvGraphicFramePr/>
          <p:nvPr/>
        </p:nvGraphicFramePr>
        <p:xfrm>
          <a:off x="2425700" y="1854201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400" dirty="0">
                          <a:solidFill>
                            <a:srgbClr val="535353"/>
                          </a:solidFill>
                        </a:rPr>
                        <a:t>-</a:t>
                      </a:r>
                      <a:endParaRPr sz="2400" dirty="0">
                        <a:solidFill>
                          <a:srgbClr val="535353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400" dirty="0">
                          <a:solidFill>
                            <a:srgbClr val="535353"/>
                          </a:solidFill>
                        </a:rPr>
                        <a:t>-</a:t>
                      </a:r>
                      <a:endParaRPr sz="2400" dirty="0">
                        <a:solidFill>
                          <a:srgbClr val="535353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400" dirty="0">
                          <a:solidFill>
                            <a:srgbClr val="535353"/>
                          </a:solidFill>
                        </a:rPr>
                        <a:t>-</a:t>
                      </a:r>
                      <a:endParaRPr sz="2400" dirty="0">
                        <a:solidFill>
                          <a:srgbClr val="535353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 dirty="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1" name="Page">
            <a:extLst>
              <a:ext uri="{FF2B5EF4-FFF2-40B4-BE49-F238E27FC236}">
                <a16:creationId xmlns:a16="http://schemas.microsoft.com/office/drawing/2014/main" id="{193BD749-5E9B-F032-7013-E5EC3C2B10F6}"/>
              </a:ext>
            </a:extLst>
          </p:cNvPr>
          <p:cNvSpPr txBox="1"/>
          <p:nvPr/>
        </p:nvSpPr>
        <p:spPr>
          <a:xfrm>
            <a:off x="1594061" y="1806892"/>
            <a:ext cx="809517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Page</a:t>
            </a:r>
          </a:p>
        </p:txBody>
      </p:sp>
      <p:sp>
        <p:nvSpPr>
          <p:cNvPr id="532" name="PC">
            <a:extLst>
              <a:ext uri="{FF2B5EF4-FFF2-40B4-BE49-F238E27FC236}">
                <a16:creationId xmlns:a16="http://schemas.microsoft.com/office/drawing/2014/main" id="{C1790C56-6423-109B-752E-137AE6ED66BD}"/>
              </a:ext>
            </a:extLst>
          </p:cNvPr>
          <p:cNvSpPr txBox="1"/>
          <p:nvPr/>
        </p:nvSpPr>
        <p:spPr>
          <a:xfrm>
            <a:off x="1852574" y="2174428"/>
            <a:ext cx="517770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PC</a:t>
            </a:r>
          </a:p>
        </p:txBody>
      </p:sp>
      <p:sp>
        <p:nvSpPr>
          <p:cNvPr id="533" name="DB">
            <a:extLst>
              <a:ext uri="{FF2B5EF4-FFF2-40B4-BE49-F238E27FC236}">
                <a16:creationId xmlns:a16="http://schemas.microsoft.com/office/drawing/2014/main" id="{95D56274-F7F9-649C-B860-475EA2F5AAB9}"/>
              </a:ext>
            </a:extLst>
          </p:cNvPr>
          <p:cNvSpPr txBox="1"/>
          <p:nvPr/>
        </p:nvSpPr>
        <p:spPr>
          <a:xfrm>
            <a:off x="1852574" y="2542728"/>
            <a:ext cx="517770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DB</a:t>
            </a:r>
          </a:p>
        </p:txBody>
      </p:sp>
      <p:graphicFrame>
        <p:nvGraphicFramePr>
          <p:cNvPr id="534" name="Table 1-1">
            <a:extLst>
              <a:ext uri="{FF2B5EF4-FFF2-40B4-BE49-F238E27FC236}">
                <a16:creationId xmlns:a16="http://schemas.microsoft.com/office/drawing/2014/main" id="{05FB85FF-BBE0-80EC-94F4-A8D51B715D33}"/>
              </a:ext>
            </a:extLst>
          </p:cNvPr>
          <p:cNvGraphicFramePr/>
          <p:nvPr/>
        </p:nvGraphicFramePr>
        <p:xfrm>
          <a:off x="2425700" y="3479801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5" name="Request A">
            <a:extLst>
              <a:ext uri="{FF2B5EF4-FFF2-40B4-BE49-F238E27FC236}">
                <a16:creationId xmlns:a16="http://schemas.microsoft.com/office/drawing/2014/main" id="{BE05D192-F03F-9A04-E624-C81F7B7CD3C9}"/>
              </a:ext>
            </a:extLst>
          </p:cNvPr>
          <p:cNvSpPr txBox="1"/>
          <p:nvPr/>
        </p:nvSpPr>
        <p:spPr>
          <a:xfrm>
            <a:off x="2296566" y="3062510"/>
            <a:ext cx="1510670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Request A</a:t>
            </a:r>
          </a:p>
        </p:txBody>
      </p:sp>
      <p:graphicFrame>
        <p:nvGraphicFramePr>
          <p:cNvPr id="536" name="Table 1-1-1">
            <a:extLst>
              <a:ext uri="{FF2B5EF4-FFF2-40B4-BE49-F238E27FC236}">
                <a16:creationId xmlns:a16="http://schemas.microsoft.com/office/drawing/2014/main" id="{440AB060-5AF0-8F74-3243-6345FD5EC62A}"/>
              </a:ext>
            </a:extLst>
          </p:cNvPr>
          <p:cNvGraphicFramePr/>
          <p:nvPr/>
        </p:nvGraphicFramePr>
        <p:xfrm>
          <a:off x="4445334" y="5040324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7" name="Modify A">
            <a:extLst>
              <a:ext uri="{FF2B5EF4-FFF2-40B4-BE49-F238E27FC236}">
                <a16:creationId xmlns:a16="http://schemas.microsoft.com/office/drawing/2014/main" id="{F9CF24C4-04E1-4138-1F5A-80D4DF56FEDB}"/>
              </a:ext>
            </a:extLst>
          </p:cNvPr>
          <p:cNvSpPr txBox="1"/>
          <p:nvPr/>
        </p:nvSpPr>
        <p:spPr>
          <a:xfrm>
            <a:off x="4451783" y="4638910"/>
            <a:ext cx="1270220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Modify A</a:t>
            </a:r>
          </a:p>
        </p:txBody>
      </p:sp>
      <p:graphicFrame>
        <p:nvGraphicFramePr>
          <p:cNvPr id="538" name="Table 1-1-1-1">
            <a:extLst>
              <a:ext uri="{FF2B5EF4-FFF2-40B4-BE49-F238E27FC236}">
                <a16:creationId xmlns:a16="http://schemas.microsoft.com/office/drawing/2014/main" id="{9FC058C3-EDB9-52A5-7071-771BA4E76B5A}"/>
              </a:ext>
            </a:extLst>
          </p:cNvPr>
          <p:cNvGraphicFramePr/>
          <p:nvPr/>
        </p:nvGraphicFramePr>
        <p:xfrm>
          <a:off x="2425700" y="5040324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9" name="Request B">
            <a:extLst>
              <a:ext uri="{FF2B5EF4-FFF2-40B4-BE49-F238E27FC236}">
                <a16:creationId xmlns:a16="http://schemas.microsoft.com/office/drawing/2014/main" id="{2C578503-463F-2039-2E7A-56DD7400E183}"/>
              </a:ext>
            </a:extLst>
          </p:cNvPr>
          <p:cNvSpPr txBox="1"/>
          <p:nvPr/>
        </p:nvSpPr>
        <p:spPr>
          <a:xfrm>
            <a:off x="2288158" y="4638910"/>
            <a:ext cx="1527662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Request B</a:t>
            </a:r>
          </a:p>
        </p:txBody>
      </p:sp>
      <p:graphicFrame>
        <p:nvGraphicFramePr>
          <p:cNvPr id="540" name="Table 1-1-1-1-1">
            <a:extLst>
              <a:ext uri="{FF2B5EF4-FFF2-40B4-BE49-F238E27FC236}">
                <a16:creationId xmlns:a16="http://schemas.microsoft.com/office/drawing/2014/main" id="{8646E281-EF52-5272-5219-ABE3EBED2DAA}"/>
              </a:ext>
            </a:extLst>
          </p:cNvPr>
          <p:cNvGraphicFramePr/>
          <p:nvPr/>
        </p:nvGraphicFramePr>
        <p:xfrm>
          <a:off x="4453743" y="3479801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D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41" name="Request D">
            <a:extLst>
              <a:ext uri="{FF2B5EF4-FFF2-40B4-BE49-F238E27FC236}">
                <a16:creationId xmlns:a16="http://schemas.microsoft.com/office/drawing/2014/main" id="{F17FD3DC-9655-B766-75AE-190775381B2D}"/>
              </a:ext>
            </a:extLst>
          </p:cNvPr>
          <p:cNvSpPr txBox="1"/>
          <p:nvPr/>
        </p:nvSpPr>
        <p:spPr>
          <a:xfrm>
            <a:off x="4316202" y="3062510"/>
            <a:ext cx="1545295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Request D</a:t>
            </a:r>
          </a:p>
        </p:txBody>
      </p:sp>
      <p:graphicFrame>
        <p:nvGraphicFramePr>
          <p:cNvPr id="542" name="Table 1-1-1-1-1-1">
            <a:extLst>
              <a:ext uri="{FF2B5EF4-FFF2-40B4-BE49-F238E27FC236}">
                <a16:creationId xmlns:a16="http://schemas.microsoft.com/office/drawing/2014/main" id="{CA8E67E7-F6C4-F193-525B-62B2C3A7E0CA}"/>
              </a:ext>
            </a:extLst>
          </p:cNvPr>
          <p:cNvGraphicFramePr/>
          <p:nvPr/>
        </p:nvGraphicFramePr>
        <p:xfrm>
          <a:off x="4445334" y="1847851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D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43" name="Release B">
            <a:extLst>
              <a:ext uri="{FF2B5EF4-FFF2-40B4-BE49-F238E27FC236}">
                <a16:creationId xmlns:a16="http://schemas.microsoft.com/office/drawing/2014/main" id="{C00671B7-AE58-8AD8-C8DB-CCB9EA3C8BBA}"/>
              </a:ext>
            </a:extLst>
          </p:cNvPr>
          <p:cNvSpPr txBox="1"/>
          <p:nvPr/>
        </p:nvSpPr>
        <p:spPr>
          <a:xfrm>
            <a:off x="4324684" y="1406971"/>
            <a:ext cx="1511632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Release B</a:t>
            </a:r>
          </a:p>
        </p:txBody>
      </p:sp>
      <p:graphicFrame>
        <p:nvGraphicFramePr>
          <p:cNvPr id="544" name="Table 1-1-1-1-1-1-1">
            <a:extLst>
              <a:ext uri="{FF2B5EF4-FFF2-40B4-BE49-F238E27FC236}">
                <a16:creationId xmlns:a16="http://schemas.microsoft.com/office/drawing/2014/main" id="{2325E0B5-1EE5-2AE2-534B-1B7F5B43C294}"/>
              </a:ext>
            </a:extLst>
          </p:cNvPr>
          <p:cNvGraphicFramePr/>
          <p:nvPr/>
        </p:nvGraphicFramePr>
        <p:xfrm>
          <a:off x="6467028" y="1854201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D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45" name="Release A">
            <a:extLst>
              <a:ext uri="{FF2B5EF4-FFF2-40B4-BE49-F238E27FC236}">
                <a16:creationId xmlns:a16="http://schemas.microsoft.com/office/drawing/2014/main" id="{AB775924-91C9-0197-6B20-B00AFCE15482}"/>
              </a:ext>
            </a:extLst>
          </p:cNvPr>
          <p:cNvSpPr txBox="1"/>
          <p:nvPr/>
        </p:nvSpPr>
        <p:spPr>
          <a:xfrm>
            <a:off x="6346377" y="1406971"/>
            <a:ext cx="1494640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Release A</a:t>
            </a:r>
          </a:p>
        </p:txBody>
      </p:sp>
      <p:sp>
        <p:nvSpPr>
          <p:cNvPr id="546" name="Queue of pointers:">
            <a:extLst>
              <a:ext uri="{FF2B5EF4-FFF2-40B4-BE49-F238E27FC236}">
                <a16:creationId xmlns:a16="http://schemas.microsoft.com/office/drawing/2014/main" id="{B6C8E451-E742-D19E-FC73-DD82D572CFA0}"/>
              </a:ext>
            </a:extLst>
          </p:cNvPr>
          <p:cNvSpPr txBox="1"/>
          <p:nvPr/>
        </p:nvSpPr>
        <p:spPr>
          <a:xfrm>
            <a:off x="3000673" y="6218485"/>
            <a:ext cx="2622513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Queue of pointers:</a:t>
            </a:r>
          </a:p>
        </p:txBody>
      </p:sp>
      <p:sp>
        <p:nvSpPr>
          <p:cNvPr id="547" name="F0">
            <a:extLst>
              <a:ext uri="{FF2B5EF4-FFF2-40B4-BE49-F238E27FC236}">
                <a16:creationId xmlns:a16="http://schemas.microsoft.com/office/drawing/2014/main" id="{30D89F9E-6E1F-B645-B679-13D23E00CA31}"/>
              </a:ext>
            </a:extLst>
          </p:cNvPr>
          <p:cNvSpPr txBox="1"/>
          <p:nvPr/>
        </p:nvSpPr>
        <p:spPr>
          <a:xfrm>
            <a:off x="6281189" y="6215310"/>
            <a:ext cx="448841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F</a:t>
            </a:r>
            <a:r>
              <a:rPr lang="en-GB" dirty="0"/>
              <a:t>1</a:t>
            </a:r>
            <a:endParaRPr dirty="0"/>
          </a:p>
        </p:txBody>
      </p:sp>
      <p:sp>
        <p:nvSpPr>
          <p:cNvPr id="548" name="F1">
            <a:extLst>
              <a:ext uri="{FF2B5EF4-FFF2-40B4-BE49-F238E27FC236}">
                <a16:creationId xmlns:a16="http://schemas.microsoft.com/office/drawing/2014/main" id="{5B92D86F-A5D3-8821-76B9-DEC529D30459}"/>
              </a:ext>
            </a:extLst>
          </p:cNvPr>
          <p:cNvSpPr txBox="1"/>
          <p:nvPr/>
        </p:nvSpPr>
        <p:spPr>
          <a:xfrm>
            <a:off x="5792130" y="6218485"/>
            <a:ext cx="448841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F</a:t>
            </a:r>
            <a:r>
              <a:rPr lang="en-GB" dirty="0"/>
              <a:t>0</a:t>
            </a:r>
            <a:endParaRPr dirty="0"/>
          </a:p>
        </p:txBody>
      </p:sp>
      <p:sp>
        <p:nvSpPr>
          <p:cNvPr id="549" name="Rectangle">
            <a:extLst>
              <a:ext uri="{FF2B5EF4-FFF2-40B4-BE49-F238E27FC236}">
                <a16:creationId xmlns:a16="http://schemas.microsoft.com/office/drawing/2014/main" id="{7F6AB689-87C0-ECD1-B469-429294C416D5}"/>
              </a:ext>
            </a:extLst>
          </p:cNvPr>
          <p:cNvSpPr/>
          <p:nvPr/>
        </p:nvSpPr>
        <p:spPr>
          <a:xfrm>
            <a:off x="5739456" y="6215310"/>
            <a:ext cx="554187" cy="463849"/>
          </a:xfrm>
          <a:prstGeom prst="rect">
            <a:avLst/>
          </a:prstGeom>
          <a:ln w="50800"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0" name="Rectangle">
            <a:extLst>
              <a:ext uri="{FF2B5EF4-FFF2-40B4-BE49-F238E27FC236}">
                <a16:creationId xmlns:a16="http://schemas.microsoft.com/office/drawing/2014/main" id="{53BB2E90-8A1B-5F5C-D3FA-65EADCB5E0D1}"/>
              </a:ext>
            </a:extLst>
          </p:cNvPr>
          <p:cNvSpPr/>
          <p:nvPr/>
        </p:nvSpPr>
        <p:spPr>
          <a:xfrm>
            <a:off x="6494560" y="1885950"/>
            <a:ext cx="800746" cy="665510"/>
          </a:xfrm>
          <a:prstGeom prst="rect">
            <a:avLst/>
          </a:prstGeom>
          <a:ln w="50800"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551" name="Table 1-1-1-1-1-1-1-1-1">
            <a:extLst>
              <a:ext uri="{FF2B5EF4-FFF2-40B4-BE49-F238E27FC236}">
                <a16:creationId xmlns:a16="http://schemas.microsoft.com/office/drawing/2014/main" id="{58FA3490-9297-211C-DD4C-FE2C0EB00074}"/>
              </a:ext>
            </a:extLst>
          </p:cNvPr>
          <p:cNvGraphicFramePr/>
          <p:nvPr/>
        </p:nvGraphicFramePr>
        <p:xfrm>
          <a:off x="6460678" y="3492501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D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2" name="Request E">
            <a:extLst>
              <a:ext uri="{FF2B5EF4-FFF2-40B4-BE49-F238E27FC236}">
                <a16:creationId xmlns:a16="http://schemas.microsoft.com/office/drawing/2014/main" id="{40D3FD8B-3418-0C23-2DCF-7019A7B34722}"/>
              </a:ext>
            </a:extLst>
          </p:cNvPr>
          <p:cNvSpPr txBox="1"/>
          <p:nvPr/>
        </p:nvSpPr>
        <p:spPr>
          <a:xfrm>
            <a:off x="6329485" y="3062510"/>
            <a:ext cx="1527662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Request E</a:t>
            </a:r>
          </a:p>
        </p:txBody>
      </p:sp>
      <p:graphicFrame>
        <p:nvGraphicFramePr>
          <p:cNvPr id="553" name="Table 1-1-1-1-1-1-1-1-1-1">
            <a:extLst>
              <a:ext uri="{FF2B5EF4-FFF2-40B4-BE49-F238E27FC236}">
                <a16:creationId xmlns:a16="http://schemas.microsoft.com/office/drawing/2014/main" id="{DBB0A5C7-7B9B-9897-E3BB-50CD8ECCB312}"/>
              </a:ext>
            </a:extLst>
          </p:cNvPr>
          <p:cNvGraphicFramePr/>
          <p:nvPr/>
        </p:nvGraphicFramePr>
        <p:xfrm>
          <a:off x="6470681" y="5040324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C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D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4" name="Request C">
            <a:extLst>
              <a:ext uri="{FF2B5EF4-FFF2-40B4-BE49-F238E27FC236}">
                <a16:creationId xmlns:a16="http://schemas.microsoft.com/office/drawing/2014/main" id="{257E343B-F03D-3C3D-CEF6-0921DBC7C8A1}"/>
              </a:ext>
            </a:extLst>
          </p:cNvPr>
          <p:cNvSpPr txBox="1"/>
          <p:nvPr/>
        </p:nvSpPr>
        <p:spPr>
          <a:xfrm>
            <a:off x="6324731" y="4638910"/>
            <a:ext cx="1545295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Request C</a:t>
            </a:r>
          </a:p>
        </p:txBody>
      </p:sp>
      <p:sp>
        <p:nvSpPr>
          <p:cNvPr id="555" name="Rectangle">
            <a:extLst>
              <a:ext uri="{FF2B5EF4-FFF2-40B4-BE49-F238E27FC236}">
                <a16:creationId xmlns:a16="http://schemas.microsoft.com/office/drawing/2014/main" id="{8CBA2716-A609-D4C1-A2BB-654885BEC2BA}"/>
              </a:ext>
            </a:extLst>
          </p:cNvPr>
          <p:cNvSpPr/>
          <p:nvPr/>
        </p:nvSpPr>
        <p:spPr>
          <a:xfrm>
            <a:off x="6490269" y="3835703"/>
            <a:ext cx="406500" cy="783408"/>
          </a:xfrm>
          <a:prstGeom prst="rect">
            <a:avLst/>
          </a:prstGeom>
          <a:ln w="50800"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6" name="Flush A!">
            <a:extLst>
              <a:ext uri="{FF2B5EF4-FFF2-40B4-BE49-F238E27FC236}">
                <a16:creationId xmlns:a16="http://schemas.microsoft.com/office/drawing/2014/main" id="{204D915B-1026-501F-3DCC-8424F82075E8}"/>
              </a:ext>
            </a:extLst>
          </p:cNvPr>
          <p:cNvSpPr txBox="1"/>
          <p:nvPr/>
        </p:nvSpPr>
        <p:spPr>
          <a:xfrm>
            <a:off x="8017435" y="4638910"/>
            <a:ext cx="1201291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Flush A!</a:t>
            </a:r>
          </a:p>
        </p:txBody>
      </p:sp>
      <p:graphicFrame>
        <p:nvGraphicFramePr>
          <p:cNvPr id="557" name="Table 1-1-1-1-1-1-1-1-1-1-1">
            <a:extLst>
              <a:ext uri="{FF2B5EF4-FFF2-40B4-BE49-F238E27FC236}">
                <a16:creationId xmlns:a16="http://schemas.microsoft.com/office/drawing/2014/main" id="{071F5E0E-F9EF-C5F9-8E90-52D22A6AF298}"/>
              </a:ext>
            </a:extLst>
          </p:cNvPr>
          <p:cNvGraphicFramePr/>
          <p:nvPr/>
        </p:nvGraphicFramePr>
        <p:xfrm>
          <a:off x="8494811" y="3479801"/>
          <a:ext cx="1249758" cy="109728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C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D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>
                          <a:solidFill>
                            <a:srgbClr val="535353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8" name="Release C">
            <a:extLst>
              <a:ext uri="{FF2B5EF4-FFF2-40B4-BE49-F238E27FC236}">
                <a16:creationId xmlns:a16="http://schemas.microsoft.com/office/drawing/2014/main" id="{19233835-B4A8-A0BB-C9DC-15AAC4750FD1}"/>
              </a:ext>
            </a:extLst>
          </p:cNvPr>
          <p:cNvSpPr txBox="1"/>
          <p:nvPr/>
        </p:nvSpPr>
        <p:spPr>
          <a:xfrm>
            <a:off x="8357269" y="3057971"/>
            <a:ext cx="1529265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Release C</a:t>
            </a:r>
          </a:p>
        </p:txBody>
      </p:sp>
      <p:sp>
        <p:nvSpPr>
          <p:cNvPr id="559" name="and so on">
            <a:extLst>
              <a:ext uri="{FF2B5EF4-FFF2-40B4-BE49-F238E27FC236}">
                <a16:creationId xmlns:a16="http://schemas.microsoft.com/office/drawing/2014/main" id="{4B872B37-1D97-EE46-E241-627AEDDA8BF2}"/>
              </a:ext>
            </a:extLst>
          </p:cNvPr>
          <p:cNvSpPr txBox="1"/>
          <p:nvPr/>
        </p:nvSpPr>
        <p:spPr>
          <a:xfrm>
            <a:off x="8399462" y="2422971"/>
            <a:ext cx="1442703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and so on</a:t>
            </a:r>
          </a:p>
        </p:txBody>
      </p:sp>
      <p:sp>
        <p:nvSpPr>
          <p:cNvPr id="560" name="Buf. Pool">
            <a:extLst>
              <a:ext uri="{FF2B5EF4-FFF2-40B4-BE49-F238E27FC236}">
                <a16:creationId xmlns:a16="http://schemas.microsoft.com/office/drawing/2014/main" id="{F794F905-8339-312E-C001-9E4CC0E12F82}"/>
              </a:ext>
            </a:extLst>
          </p:cNvPr>
          <p:cNvSpPr txBox="1"/>
          <p:nvPr/>
        </p:nvSpPr>
        <p:spPr>
          <a:xfrm>
            <a:off x="2403578" y="1155091"/>
            <a:ext cx="1338508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Buf</a:t>
            </a:r>
            <a:r>
              <a:rPr dirty="0"/>
              <a:t>. Pool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A1E69E-7D97-9BA7-AA0E-66ABFB120171}"/>
              </a:ext>
            </a:extLst>
          </p:cNvPr>
          <p:cNvGraphicFramePr>
            <a:graphicFrameLocks noGrp="1"/>
          </p:cNvGraphicFramePr>
          <p:nvPr/>
        </p:nvGraphicFramePr>
        <p:xfrm>
          <a:off x="2428226" y="1620674"/>
          <a:ext cx="1249758" cy="220520"/>
        </p:xfrm>
        <a:graphic>
          <a:graphicData uri="http://schemas.openxmlformats.org/drawingml/2006/table">
            <a:tbl>
              <a:tblPr bandRow="1"/>
              <a:tblGrid>
                <a:gridCol w="416586">
                  <a:extLst>
                    <a:ext uri="{9D8B030D-6E8A-4147-A177-3AD203B41FA5}">
                      <a16:colId xmlns:a16="http://schemas.microsoft.com/office/drawing/2014/main" val="3169251073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3707285049"/>
                    </a:ext>
                  </a:extLst>
                </a:gridCol>
                <a:gridCol w="416586">
                  <a:extLst>
                    <a:ext uri="{9D8B030D-6E8A-4147-A177-3AD203B41FA5}">
                      <a16:colId xmlns:a16="http://schemas.microsoft.com/office/drawing/2014/main" val="2623340490"/>
                    </a:ext>
                  </a:extLst>
                </a:gridCol>
              </a:tblGrid>
              <a:tr h="22052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1400" dirty="0">
                          <a:solidFill>
                            <a:srgbClr val="535353"/>
                          </a:solidFill>
                        </a:rPr>
                        <a:t>F0</a:t>
                      </a:r>
                      <a:endParaRPr sz="1400" dirty="0">
                        <a:solidFill>
                          <a:srgbClr val="535353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1400" dirty="0">
                          <a:solidFill>
                            <a:srgbClr val="535353"/>
                          </a:solidFill>
                        </a:rPr>
                        <a:t>F1</a:t>
                      </a:r>
                      <a:endParaRPr sz="1400" dirty="0">
                        <a:solidFill>
                          <a:srgbClr val="535353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1400" dirty="0">
                          <a:solidFill>
                            <a:srgbClr val="535353"/>
                          </a:solidFill>
                        </a:rPr>
                        <a:t>F2</a:t>
                      </a:r>
                      <a:endParaRPr sz="1400" dirty="0">
                        <a:solidFill>
                          <a:srgbClr val="535353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397563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524DC1-1B3E-1626-0B27-5A55DF7590A1}"/>
              </a:ext>
            </a:extLst>
          </p:cNvPr>
          <p:cNvSpPr txBox="1"/>
          <p:nvPr/>
        </p:nvSpPr>
        <p:spPr>
          <a:xfrm>
            <a:off x="8017435" y="5332086"/>
            <a:ext cx="396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happens if I request page A again?</a:t>
            </a:r>
          </a:p>
        </p:txBody>
      </p:sp>
      <p:sp>
        <p:nvSpPr>
          <p:cNvPr id="5" name="F0">
            <a:extLst>
              <a:ext uri="{FF2B5EF4-FFF2-40B4-BE49-F238E27FC236}">
                <a16:creationId xmlns:a16="http://schemas.microsoft.com/office/drawing/2014/main" id="{AC323101-57C7-9B4C-7413-966176991622}"/>
              </a:ext>
            </a:extLst>
          </p:cNvPr>
          <p:cNvSpPr txBox="1"/>
          <p:nvPr/>
        </p:nvSpPr>
        <p:spPr>
          <a:xfrm>
            <a:off x="6723873" y="6208056"/>
            <a:ext cx="448841" cy="4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F</a:t>
            </a:r>
            <a:r>
              <a:rPr lang="en-GB" dirty="0"/>
              <a:t>2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B2025-4816-CCAB-4D7C-95F0610200A6}"/>
              </a:ext>
            </a:extLst>
          </p:cNvPr>
          <p:cNvSpPr txBox="1"/>
          <p:nvPr/>
        </p:nvSpPr>
        <p:spPr>
          <a:xfrm>
            <a:off x="6688168" y="6212745"/>
            <a:ext cx="484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F0</a:t>
            </a:r>
          </a:p>
        </p:txBody>
      </p:sp>
    </p:spTree>
    <p:extLst>
      <p:ext uri="{BB962C8B-B14F-4D97-AF65-F5344CB8AC3E}">
        <p14:creationId xmlns:p14="http://schemas.microsoft.com/office/powerpoint/2010/main" val="65779746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3893 0.0016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93 0.00162 L 0.08164 0.00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64 0.00162 L 0.03893 0.00162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93 0.00162 L 0.08165 0.00162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0" animBg="1" advAuto="0"/>
      <p:bldP spid="531" grpId="0" animBg="1" advAuto="0"/>
      <p:bldP spid="532" grpId="0" animBg="1" advAuto="0"/>
      <p:bldP spid="533" grpId="0" animBg="1" advAuto="0"/>
      <p:bldP spid="534" grpId="0" animBg="1" advAuto="0"/>
      <p:bldP spid="535" grpId="0" animBg="1" advAuto="0"/>
      <p:bldP spid="536" grpId="0" animBg="1" advAuto="0"/>
      <p:bldP spid="537" grpId="0" animBg="1" advAuto="0"/>
      <p:bldP spid="538" grpId="0" animBg="1" advAuto="0"/>
      <p:bldP spid="539" grpId="0" animBg="1" advAuto="0"/>
      <p:bldP spid="540" grpId="0" animBg="1" advAuto="0"/>
      <p:bldP spid="541" grpId="0" animBg="1" advAuto="0"/>
      <p:bldP spid="542" grpId="0" animBg="1" advAuto="0"/>
      <p:bldP spid="543" grpId="0" animBg="1" advAuto="0"/>
      <p:bldP spid="544" grpId="0" animBg="1" advAuto="0"/>
      <p:bldP spid="545" grpId="0" animBg="1" advAuto="0"/>
      <p:bldP spid="546" grpId="0" animBg="1" advAuto="0"/>
      <p:bldP spid="547" grpId="0" animBg="1"/>
      <p:bldP spid="547" grpId="1" animBg="1"/>
      <p:bldP spid="547" grpId="2" animBg="1"/>
      <p:bldP spid="547" grpId="3" animBg="1"/>
      <p:bldP spid="548" grpId="0" animBg="1"/>
      <p:bldP spid="548" grpId="1" animBg="1"/>
      <p:bldP spid="549" grpId="0" animBg="1"/>
      <p:bldP spid="549" grpId="1" animBg="1"/>
      <p:bldP spid="549" grpId="2" animBg="1"/>
      <p:bldP spid="549" grpId="3" animBg="1"/>
      <p:bldP spid="549" grpId="4" animBg="1"/>
      <p:bldP spid="550" grpId="0" animBg="1" advAuto="0"/>
      <p:bldP spid="551" grpId="0" animBg="1" advAuto="0"/>
      <p:bldP spid="552" grpId="0" animBg="1" advAuto="0"/>
      <p:bldP spid="553" grpId="0" animBg="1" advAuto="0"/>
      <p:bldP spid="554" grpId="0" animBg="1" advAuto="0"/>
      <p:bldP spid="555" grpId="0" animBg="1" advAuto="0"/>
      <p:bldP spid="556" grpId="0" animBg="1" advAuto="0"/>
      <p:bldP spid="557" grpId="0" animBg="1" advAuto="0"/>
      <p:bldP spid="558" grpId="0" animBg="1" advAuto="0"/>
      <p:bldP spid="559" grpId="0" animBg="1" advAuto="0"/>
      <p:bldP spid="560" grpId="0" animBg="1" advAuto="0"/>
      <p:bldP spid="4" grpId="0"/>
      <p:bldP spid="5" grpId="0" animBg="1"/>
      <p:bldP spid="5" grpId="1" animBg="1"/>
      <p:bldP spid="7" grpId="0"/>
      <p:bldP spid="7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3B72A-29ED-071D-3EE1-F1B3A7EE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D73B-2B9B-B3B6-5E1E-28DEFF35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Clock Algorithm (Second Chance)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3BDFD-91D9-6F5D-84BF-729DC822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Variant of LRU with lower overhead (no queue)</a:t>
            </a:r>
          </a:p>
          <a:p>
            <a:r>
              <a:rPr lang="en-GB" dirty="0"/>
              <a:t>N buffer frames treated logically as a circle: the “clock”</a:t>
            </a:r>
          </a:p>
          <a:p>
            <a:r>
              <a:rPr lang="en-GB" dirty="0">
                <a:solidFill>
                  <a:srgbClr val="FF0000"/>
                </a:solidFill>
              </a:rPr>
              <a:t>The current </a:t>
            </a:r>
            <a:r>
              <a:rPr lang="en-GB" dirty="0"/>
              <a:t>variable points to a frame: the “hand”</a:t>
            </a:r>
          </a:p>
          <a:p>
            <a:r>
              <a:rPr lang="en-GB" dirty="0"/>
              <a:t>Each frame has a </a:t>
            </a:r>
            <a:r>
              <a:rPr lang="en-GB" dirty="0">
                <a:solidFill>
                  <a:srgbClr val="FF0000"/>
                </a:solidFill>
              </a:rPr>
              <a:t>Referenced Bit </a:t>
            </a:r>
            <a:r>
              <a:rPr lang="en-GB" dirty="0"/>
              <a:t>(along with PC, DB)</a:t>
            </a:r>
          </a:p>
          <a:p>
            <a:r>
              <a:rPr lang="en-GB" dirty="0"/>
              <a:t>Finding a frame to replace:</a:t>
            </a:r>
          </a:p>
          <a:p>
            <a:pPr lvl="1"/>
            <a:r>
              <a:rPr lang="en-GB" dirty="0"/>
              <a:t>If PC &gt; 0, RB=1 and increment the Current</a:t>
            </a:r>
          </a:p>
          <a:p>
            <a:pPr lvl="1"/>
            <a:r>
              <a:rPr lang="en-GB" dirty="0"/>
              <a:t>If PC == 0 :</a:t>
            </a:r>
          </a:p>
          <a:p>
            <a:pPr lvl="2"/>
            <a:r>
              <a:rPr lang="en-GB" dirty="0"/>
              <a:t>If RB == 1, set its RB = 0 and increment Current</a:t>
            </a:r>
          </a:p>
          <a:p>
            <a:pPr lvl="2"/>
            <a:r>
              <a:rPr lang="en-GB" dirty="0"/>
              <a:t>If RB == 0, pick this frame!</a:t>
            </a:r>
          </a:p>
          <a:p>
            <a:pPr lvl="3"/>
            <a:r>
              <a:rPr lang="en-GB" dirty="0"/>
              <a:t>If DB is set, flush the page.</a:t>
            </a:r>
          </a:p>
          <a:p>
            <a:endParaRPr lang="en-GB" dirty="0"/>
          </a:p>
        </p:txBody>
      </p:sp>
      <p:sp>
        <p:nvSpPr>
          <p:cNvPr id="562" name="Slide Number">
            <a:extLst>
              <a:ext uri="{FF2B5EF4-FFF2-40B4-BE49-F238E27FC236}">
                <a16:creationId xmlns:a16="http://schemas.microsoft.com/office/drawing/2014/main" id="{C6E25C5A-DA27-1F0A-1089-5B884B8259C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53</a:t>
            </a:fld>
            <a:endParaRPr/>
          </a:p>
        </p:txBody>
      </p:sp>
      <p:sp>
        <p:nvSpPr>
          <p:cNvPr id="566" name="Variant of LRU with lower overhead (no queue)…">
            <a:extLst>
              <a:ext uri="{FF2B5EF4-FFF2-40B4-BE49-F238E27FC236}">
                <a16:creationId xmlns:a16="http://schemas.microsoft.com/office/drawing/2014/main" id="{82C6B368-7D3A-0220-CC05-0298BBA34D7F}"/>
              </a:ext>
            </a:extLst>
          </p:cNvPr>
          <p:cNvSpPr txBox="1"/>
          <p:nvPr/>
        </p:nvSpPr>
        <p:spPr>
          <a:xfrm>
            <a:off x="1854833" y="1572040"/>
            <a:ext cx="8710934" cy="1884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81000" indent="-381000">
              <a:spcBef>
                <a:spcPts val="1000"/>
              </a:spcBef>
              <a:buClr>
                <a:srgbClr val="92D050"/>
              </a:buClr>
              <a:buSzPct val="100000"/>
              <a:buChar char="❖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  <p:pic>
        <p:nvPicPr>
          <p:cNvPr id="567" name="buffer-pool.jpg" descr="buffer-pool.jpg">
            <a:extLst>
              <a:ext uri="{FF2B5EF4-FFF2-40B4-BE49-F238E27FC236}">
                <a16:creationId xmlns:a16="http://schemas.microsoft.com/office/drawing/2014/main" id="{3A809A7E-D146-3206-05CF-36335E4B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63" y="3604040"/>
            <a:ext cx="3719864" cy="2297986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Finding a frame to replace:…">
            <a:extLst>
              <a:ext uri="{FF2B5EF4-FFF2-40B4-BE49-F238E27FC236}">
                <a16:creationId xmlns:a16="http://schemas.microsoft.com/office/drawing/2014/main" id="{51C9BECD-BC64-5254-ABC2-80D2267E7218}"/>
              </a:ext>
            </a:extLst>
          </p:cNvPr>
          <p:cNvSpPr txBox="1"/>
          <p:nvPr/>
        </p:nvSpPr>
        <p:spPr>
          <a:xfrm>
            <a:off x="1854834" y="3604040"/>
            <a:ext cx="5052495" cy="272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81000" indent="-381000">
              <a:spcBef>
                <a:spcPts val="1000"/>
              </a:spcBef>
              <a:buClr>
                <a:srgbClr val="92D050"/>
              </a:buClr>
              <a:buSzPct val="100000"/>
              <a:buChar char="❖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3846371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E91C-C37E-8E01-06F1-D8FB22767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A2F9-625A-E4E4-CF19-B3501836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Sequential Flooding: requesting new pages one after another.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7E346-D0D8-66CB-6519-143119C84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LRU performs poorly when file is repeatedly scanned</a:t>
            </a:r>
          </a:p>
          <a:p>
            <a:r>
              <a:rPr lang="en-GB" dirty="0"/>
              <a:t>Given: Num. buffer frames &lt; Num. pages in file</a:t>
            </a:r>
          </a:p>
          <a:p>
            <a:r>
              <a:rPr lang="en-GB" dirty="0"/>
              <a:t>Then, every page request causes a disk I/O!</a:t>
            </a:r>
          </a:p>
          <a:p>
            <a:endParaRPr lang="en-GB" dirty="0"/>
          </a:p>
        </p:txBody>
      </p:sp>
      <p:sp>
        <p:nvSpPr>
          <p:cNvPr id="570" name="Slide Number">
            <a:extLst>
              <a:ext uri="{FF2B5EF4-FFF2-40B4-BE49-F238E27FC236}">
                <a16:creationId xmlns:a16="http://schemas.microsoft.com/office/drawing/2014/main" id="{27E8D1EA-9633-3D6B-9415-9F41D8C946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54</a:t>
            </a:fld>
            <a:endParaRPr/>
          </a:p>
        </p:txBody>
      </p:sp>
      <p:sp>
        <p:nvSpPr>
          <p:cNvPr id="574" name="LRU performs poorly when file is repeatedly scanned…">
            <a:extLst>
              <a:ext uri="{FF2B5EF4-FFF2-40B4-BE49-F238E27FC236}">
                <a16:creationId xmlns:a16="http://schemas.microsoft.com/office/drawing/2014/main" id="{6A270854-18FC-6C9D-7142-94B176AC95D9}"/>
              </a:ext>
            </a:extLst>
          </p:cNvPr>
          <p:cNvSpPr txBox="1"/>
          <p:nvPr/>
        </p:nvSpPr>
        <p:spPr>
          <a:xfrm>
            <a:off x="1936601" y="1610140"/>
            <a:ext cx="8438667" cy="1402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81000" indent="-381000">
              <a:spcBef>
                <a:spcPts val="1000"/>
              </a:spcBef>
              <a:buClr>
                <a:srgbClr val="92D050"/>
              </a:buClr>
              <a:buSzPct val="100000"/>
              <a:buChar char="❖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76554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5D02-849A-60BE-0149-1C3B052B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33A06-F68F-44EB-BF5A-AC46A4F7D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Techniques for storage of large amounts of data are essential to understand:</a:t>
            </a:r>
          </a:p>
          <a:p>
            <a:pPr marL="1143000" lvl="1" indent="-457200"/>
            <a:r>
              <a:rPr lang="en-GB" sz="2000" dirty="0"/>
              <a:t>Database designers and administrators need to consider the advantages and disadvantages of each technique</a:t>
            </a:r>
          </a:p>
          <a:p>
            <a:pPr marL="1143000" lvl="1" indent="-457200"/>
            <a:r>
              <a:rPr lang="en-GB" sz="2000" dirty="0"/>
              <a:t>Physical database design involves selecting appropriate organisation techniques to choose for specific application requirements – domain knowledge as well as technical knowledge needed!</a:t>
            </a:r>
          </a:p>
          <a:p>
            <a:pPr marL="1143000" lvl="1" indent="-457200"/>
            <a:r>
              <a:rPr lang="en-GB" sz="2000" dirty="0"/>
              <a:t>DBMS designers must provide efficient implementations of physical data organisation techniques for database designers and admins.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DBDF03-B890-31D4-BD1F-728AA05E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is that we can’t allocate the whole DB into RAM.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3E7C4-BB2A-8920-1B54-E669C6809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4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12061-B6E7-337F-6922-B1693C141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0D3B-270F-D6F4-A48B-2D29E93A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 vs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24B63-7029-7523-988C-ADA75A65E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10758370" cy="3862971"/>
          </a:xfrm>
        </p:spPr>
        <p:txBody>
          <a:bodyPr>
            <a:normAutofit lnSpcReduction="10000"/>
          </a:bodyPr>
          <a:lstStyle/>
          <a:p>
            <a:r>
              <a:rPr lang="en-GB" b="1" u="sng" dirty="0"/>
              <a:t>Recall that from the DBMS designer’s point of view, disk space is organized into files, each having pages that hold records.</a:t>
            </a:r>
          </a:p>
          <a:p>
            <a:r>
              <a:rPr lang="en-GB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the hardware designer’s point of view</a:t>
            </a:r>
            <a:r>
              <a:rPr lang="en-GB" dirty="0"/>
              <a:t>, each page is physically laid out on 1 or more disk </a:t>
            </a:r>
            <a:r>
              <a:rPr lang="en-GB" dirty="0">
                <a:solidFill>
                  <a:srgbClr val="FF0000"/>
                </a:solidFill>
              </a:rPr>
              <a:t>blocks (set of sectors on a track)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Typical block size: 512B; page size: 4KB or 8KB</a:t>
            </a:r>
          </a:p>
          <a:p>
            <a:pPr lvl="1"/>
            <a:r>
              <a:rPr lang="en-GB" dirty="0"/>
              <a:t>OS/RAM page size is not necessarily the same as the disk block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Page size is always a multiple of disk block size </a:t>
            </a:r>
            <a:r>
              <a:rPr lang="en-GB" dirty="0"/>
              <a:t>but can be much higher, e.g., even 1 MB</a:t>
            </a:r>
          </a:p>
          <a:p>
            <a:pPr lvl="1"/>
            <a:r>
              <a:rPr lang="en-GB" b="1" dirty="0"/>
              <a:t>Page</a:t>
            </a:r>
            <a:r>
              <a:rPr lang="en-GB" dirty="0"/>
              <a:t> is DBMS's basic unit of reads/writes to disk</a:t>
            </a:r>
            <a:r>
              <a:rPr lang="en-GB" b="1" dirty="0"/>
              <a:t>.</a:t>
            </a:r>
          </a:p>
          <a:p>
            <a:r>
              <a:rPr lang="en-GB" dirty="0"/>
              <a:t>File data (de-)allocated in increments of pages on disk.</a:t>
            </a:r>
          </a:p>
          <a:p>
            <a:endParaRPr lang="en-GB" dirty="0"/>
          </a:p>
        </p:txBody>
      </p:sp>
      <p:sp>
        <p:nvSpPr>
          <p:cNvPr id="412" name="Slide Number">
            <a:extLst>
              <a:ext uri="{FF2B5EF4-FFF2-40B4-BE49-F238E27FC236}">
                <a16:creationId xmlns:a16="http://schemas.microsoft.com/office/drawing/2014/main" id="{37E4D6CC-5DAC-F6F0-E642-2E6BC0AFC2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56</a:t>
            </a:fld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50B5EEC-02FD-8E4B-D948-1F93B6CCF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49"/>
          <a:stretch/>
        </p:blipFill>
        <p:spPr>
          <a:xfrm>
            <a:off x="9267825" y="4955506"/>
            <a:ext cx="2924175" cy="1939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FC04A85-8B23-C70B-0933-BEAC9344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03" y="86074"/>
            <a:ext cx="6389655" cy="181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F8B46-9682-DA61-86D6-60845280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826C-4D32-EAC9-B0C3-F0792C65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Disk Data Layout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DF1E2-2CC4-DFB5-7A56-1663FA18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Sequential</a:t>
            </a:r>
            <a:r>
              <a:rPr lang="en-GB" dirty="0"/>
              <a:t> access vs. </a:t>
            </a:r>
            <a:r>
              <a:rPr lang="en-GB" b="1" dirty="0"/>
              <a:t>Random</a:t>
            </a:r>
            <a:r>
              <a:rPr lang="en-GB" dirty="0"/>
              <a:t> access</a:t>
            </a:r>
          </a:p>
          <a:p>
            <a:pPr lvl="1"/>
            <a:r>
              <a:rPr lang="en-GB" dirty="0"/>
              <a:t>Reading contiguous blocks together </a:t>
            </a:r>
            <a:r>
              <a:rPr lang="en-GB" i="1" dirty="0"/>
              <a:t>amortises</a:t>
            </a:r>
            <a:r>
              <a:rPr lang="en-GB" dirty="0"/>
              <a:t> seek time and rotational delay.</a:t>
            </a:r>
          </a:p>
          <a:p>
            <a:pPr lvl="1"/>
            <a:r>
              <a:rPr lang="en-GB" dirty="0"/>
              <a:t>For a transfer rate of 200MB/s, sequential reads can be ~200MB/s, but random reads ~0.3MB/s.</a:t>
            </a:r>
          </a:p>
          <a:p>
            <a:pPr lvl="1"/>
            <a:r>
              <a:rPr lang="en-GB" dirty="0"/>
              <a:t>Better to lay out pages of a file contiguously on disk.</a:t>
            </a:r>
          </a:p>
          <a:p>
            <a:r>
              <a:rPr lang="en-GB" dirty="0"/>
              <a:t>“</a:t>
            </a:r>
            <a:r>
              <a:rPr lang="en-GB" b="1" dirty="0"/>
              <a:t>Next</a:t>
            </a:r>
            <a:r>
              <a:rPr lang="en-GB" dirty="0"/>
              <a:t>” block concept (</a:t>
            </a:r>
            <a:r>
              <a:rPr lang="en-AU" dirty="0"/>
              <a:t>Key to lower I/O cost: </a:t>
            </a:r>
            <a:r>
              <a:rPr lang="en-AU" dirty="0">
                <a:solidFill>
                  <a:srgbClr val="CF0E30"/>
                </a:solidFill>
              </a:rPr>
              <a:t>reduce seek/rotation delays!</a:t>
            </a:r>
            <a:r>
              <a:rPr lang="en-GB" dirty="0"/>
              <a:t>):</a:t>
            </a:r>
          </a:p>
          <a:p>
            <a:pPr lvl="1"/>
            <a:r>
              <a:rPr lang="en-GB" dirty="0"/>
              <a:t>On the same track (in rotation order), then the same cylinder, and then the adjacent cylinder</a:t>
            </a:r>
          </a:p>
          <a:p>
            <a:endParaRPr lang="en-GB" dirty="0"/>
          </a:p>
        </p:txBody>
      </p:sp>
      <p:sp>
        <p:nvSpPr>
          <p:cNvPr id="418" name="Slide Number">
            <a:extLst>
              <a:ext uri="{FF2B5EF4-FFF2-40B4-BE49-F238E27FC236}">
                <a16:creationId xmlns:a16="http://schemas.microsoft.com/office/drawing/2014/main" id="{2AA3947B-645A-DFDF-21DA-B0424B5E0B9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57</a:t>
            </a:fld>
            <a:endParaRPr/>
          </a:p>
        </p:txBody>
      </p:sp>
      <p:sp>
        <p:nvSpPr>
          <p:cNvPr id="4" name="Access time = Rotational delay + Seek time + Transfer time">
            <a:extLst>
              <a:ext uri="{FF2B5EF4-FFF2-40B4-BE49-F238E27FC236}">
                <a16:creationId xmlns:a16="http://schemas.microsoft.com/office/drawing/2014/main" id="{2D2C137A-3850-8CD9-2629-1F706388A9DB}"/>
              </a:ext>
            </a:extLst>
          </p:cNvPr>
          <p:cNvSpPr txBox="1"/>
          <p:nvPr/>
        </p:nvSpPr>
        <p:spPr>
          <a:xfrm>
            <a:off x="3216437" y="1700019"/>
            <a:ext cx="82602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Access time = Rotational delay + Seek time + Transfer time </a:t>
            </a:r>
          </a:p>
        </p:txBody>
      </p:sp>
    </p:spTree>
    <p:extLst>
      <p:ext uri="{BB962C8B-B14F-4D97-AF65-F5344CB8AC3E}">
        <p14:creationId xmlns:p14="http://schemas.microsoft.com/office/powerpoint/2010/main" val="180809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9F2A-5E1B-8767-FCBF-1FA43EE9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0C5F-C359-A043-D561-956E55A2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a file: from DBMS to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E43E-4574-C47D-C151-63943F54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4E4DF-D1A6-F79E-7A05-A1BC9EA1F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966CE-BF63-4761-EEA1-5BA3640BDB08}"/>
              </a:ext>
            </a:extLst>
          </p:cNvPr>
          <p:cNvSpPr/>
          <p:nvPr/>
        </p:nvSpPr>
        <p:spPr>
          <a:xfrm>
            <a:off x="983411" y="2717770"/>
            <a:ext cx="4718649" cy="3459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3C288-48D1-53E8-7A7B-E9049A3F4038}"/>
              </a:ext>
            </a:extLst>
          </p:cNvPr>
          <p:cNvSpPr/>
          <p:nvPr/>
        </p:nvSpPr>
        <p:spPr>
          <a:xfrm>
            <a:off x="1135812" y="2870170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D5DFE-519D-2725-9855-4B52ACBAD872}"/>
              </a:ext>
            </a:extLst>
          </p:cNvPr>
          <p:cNvSpPr/>
          <p:nvPr/>
        </p:nvSpPr>
        <p:spPr>
          <a:xfrm>
            <a:off x="2694319" y="2870169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9F25D-0993-7C84-2265-F2D35136B06B}"/>
              </a:ext>
            </a:extLst>
          </p:cNvPr>
          <p:cNvSpPr/>
          <p:nvPr/>
        </p:nvSpPr>
        <p:spPr>
          <a:xfrm>
            <a:off x="4215441" y="2870169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36A71-E1BA-8882-542B-26707A17802A}"/>
              </a:ext>
            </a:extLst>
          </p:cNvPr>
          <p:cNvSpPr/>
          <p:nvPr/>
        </p:nvSpPr>
        <p:spPr>
          <a:xfrm>
            <a:off x="1135812" y="3895334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77125C-3964-43C6-68C6-80117B16E6B2}"/>
              </a:ext>
            </a:extLst>
          </p:cNvPr>
          <p:cNvSpPr/>
          <p:nvPr/>
        </p:nvSpPr>
        <p:spPr>
          <a:xfrm>
            <a:off x="2694319" y="3895333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E2EAC0-CB92-2617-FA6D-6EAD200B3212}"/>
              </a:ext>
            </a:extLst>
          </p:cNvPr>
          <p:cNvSpPr/>
          <p:nvPr/>
        </p:nvSpPr>
        <p:spPr>
          <a:xfrm>
            <a:off x="4215441" y="3895333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31065E-7BEE-04B2-55AA-38FA7B73496A}"/>
              </a:ext>
            </a:extLst>
          </p:cNvPr>
          <p:cNvSpPr/>
          <p:nvPr/>
        </p:nvSpPr>
        <p:spPr>
          <a:xfrm>
            <a:off x="1135812" y="4949268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9609E-E98D-8DBB-1048-AD424BF5D2FC}"/>
              </a:ext>
            </a:extLst>
          </p:cNvPr>
          <p:cNvSpPr/>
          <p:nvPr/>
        </p:nvSpPr>
        <p:spPr>
          <a:xfrm>
            <a:off x="2694319" y="4949267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7BF7D-A7AE-DB6C-C679-3BB1D7D4DD41}"/>
              </a:ext>
            </a:extLst>
          </p:cNvPr>
          <p:cNvSpPr/>
          <p:nvPr/>
        </p:nvSpPr>
        <p:spPr>
          <a:xfrm>
            <a:off x="4215441" y="4949267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PageK</a:t>
            </a:r>
            <a:endParaRPr lang="en-GB" dirty="0"/>
          </a:p>
        </p:txBody>
      </p:sp>
      <p:pic>
        <p:nvPicPr>
          <p:cNvPr id="18" name="Picture 2" descr="Palworld Wallpapers - Wallpaper Cave">
            <a:extLst>
              <a:ext uri="{FF2B5EF4-FFF2-40B4-BE49-F238E27FC236}">
                <a16:creationId xmlns:a16="http://schemas.microsoft.com/office/drawing/2014/main" id="{9B00F333-6B0B-BCBD-6F7A-6FC6FE9D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58" y="0"/>
            <a:ext cx="3910642" cy="219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997437-0F31-1FBB-E8D8-F2325527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02" y="2884228"/>
            <a:ext cx="1237142" cy="7795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07EB94-C6E6-8517-FC23-18E19121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09" y="2912996"/>
            <a:ext cx="1237142" cy="7795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223AE1-B1D1-2DFB-A3F0-1D581E7D3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6" y="2916319"/>
            <a:ext cx="1237142" cy="7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9F2A-5E1B-8767-FCBF-1FA43EE9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0C5F-C359-A043-D561-956E55A2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a file: from DBMS to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E43E-4574-C47D-C151-63943F54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4E4DF-D1A6-F79E-7A05-A1BC9EA1F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966CE-BF63-4761-EEA1-5BA3640BDB08}"/>
              </a:ext>
            </a:extLst>
          </p:cNvPr>
          <p:cNvSpPr/>
          <p:nvPr/>
        </p:nvSpPr>
        <p:spPr>
          <a:xfrm>
            <a:off x="983411" y="2717770"/>
            <a:ext cx="4718649" cy="3459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3C288-48D1-53E8-7A7B-E9049A3F4038}"/>
              </a:ext>
            </a:extLst>
          </p:cNvPr>
          <p:cNvSpPr/>
          <p:nvPr/>
        </p:nvSpPr>
        <p:spPr>
          <a:xfrm>
            <a:off x="1135812" y="2870170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D5DFE-519D-2725-9855-4B52ACBAD872}"/>
              </a:ext>
            </a:extLst>
          </p:cNvPr>
          <p:cNvSpPr/>
          <p:nvPr/>
        </p:nvSpPr>
        <p:spPr>
          <a:xfrm>
            <a:off x="2694319" y="2870169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9F25D-0993-7C84-2265-F2D35136B06B}"/>
              </a:ext>
            </a:extLst>
          </p:cNvPr>
          <p:cNvSpPr/>
          <p:nvPr/>
        </p:nvSpPr>
        <p:spPr>
          <a:xfrm>
            <a:off x="4215441" y="2870169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36A71-E1BA-8882-542B-26707A17802A}"/>
              </a:ext>
            </a:extLst>
          </p:cNvPr>
          <p:cNvSpPr/>
          <p:nvPr/>
        </p:nvSpPr>
        <p:spPr>
          <a:xfrm>
            <a:off x="1135812" y="3895334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77125C-3964-43C6-68C6-80117B16E6B2}"/>
              </a:ext>
            </a:extLst>
          </p:cNvPr>
          <p:cNvSpPr/>
          <p:nvPr/>
        </p:nvSpPr>
        <p:spPr>
          <a:xfrm>
            <a:off x="2694319" y="3895333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E2EAC0-CB92-2617-FA6D-6EAD200B3212}"/>
              </a:ext>
            </a:extLst>
          </p:cNvPr>
          <p:cNvSpPr/>
          <p:nvPr/>
        </p:nvSpPr>
        <p:spPr>
          <a:xfrm>
            <a:off x="4215441" y="3895333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31065E-7BEE-04B2-55AA-38FA7B73496A}"/>
              </a:ext>
            </a:extLst>
          </p:cNvPr>
          <p:cNvSpPr/>
          <p:nvPr/>
        </p:nvSpPr>
        <p:spPr>
          <a:xfrm>
            <a:off x="1135812" y="4949268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Page7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9609E-E98D-8DBB-1048-AD424BF5D2FC}"/>
              </a:ext>
            </a:extLst>
          </p:cNvPr>
          <p:cNvSpPr/>
          <p:nvPr/>
        </p:nvSpPr>
        <p:spPr>
          <a:xfrm>
            <a:off x="2694319" y="4949267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7BF7D-A7AE-DB6C-C679-3BB1D7D4DD41}"/>
              </a:ext>
            </a:extLst>
          </p:cNvPr>
          <p:cNvSpPr/>
          <p:nvPr/>
        </p:nvSpPr>
        <p:spPr>
          <a:xfrm>
            <a:off x="4215441" y="4949267"/>
            <a:ext cx="1262332" cy="8223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PageK</a:t>
            </a:r>
            <a:endParaRPr lang="en-GB" dirty="0"/>
          </a:p>
        </p:txBody>
      </p:sp>
      <p:pic>
        <p:nvPicPr>
          <p:cNvPr id="18" name="Picture 2" descr="Palworld Wallpapers - Wallpaper Cave">
            <a:extLst>
              <a:ext uri="{FF2B5EF4-FFF2-40B4-BE49-F238E27FC236}">
                <a16:creationId xmlns:a16="http://schemas.microsoft.com/office/drawing/2014/main" id="{9B00F333-6B0B-BCBD-6F7A-6FC6FE9D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58" y="0"/>
            <a:ext cx="3910642" cy="219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997437-0F31-1FBB-E8D8-F2325527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02" y="2884228"/>
            <a:ext cx="1237142" cy="7795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07EB94-C6E6-8517-FC23-18E19121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09" y="2912996"/>
            <a:ext cx="1237142" cy="7795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223AE1-B1D1-2DFB-A3F0-1D581E7D3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6" y="2916319"/>
            <a:ext cx="1237142" cy="7795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283527-354B-3348-6D08-CC055448D2BF}"/>
              </a:ext>
            </a:extLst>
          </p:cNvPr>
          <p:cNvSpPr/>
          <p:nvPr/>
        </p:nvSpPr>
        <p:spPr>
          <a:xfrm>
            <a:off x="1135813" y="2870170"/>
            <a:ext cx="654888" cy="43500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DISK BLOCK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72751-79AE-FAC2-823E-0122FCD6F233}"/>
              </a:ext>
            </a:extLst>
          </p:cNvPr>
          <p:cNvSpPr/>
          <p:nvPr/>
        </p:nvSpPr>
        <p:spPr>
          <a:xfrm>
            <a:off x="1780641" y="2884228"/>
            <a:ext cx="654888" cy="43500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DISK BLOCK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2A7928-1085-FBE1-E6B3-D5EE67FA551A}"/>
              </a:ext>
            </a:extLst>
          </p:cNvPr>
          <p:cNvSpPr/>
          <p:nvPr/>
        </p:nvSpPr>
        <p:spPr>
          <a:xfrm>
            <a:off x="1135813" y="3310512"/>
            <a:ext cx="654888" cy="43500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DISK BLOCK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FCD96-783D-3026-16A0-D2BA8BCF8FB4}"/>
              </a:ext>
            </a:extLst>
          </p:cNvPr>
          <p:cNvSpPr/>
          <p:nvPr/>
        </p:nvSpPr>
        <p:spPr>
          <a:xfrm>
            <a:off x="1780641" y="3324570"/>
            <a:ext cx="654888" cy="43500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DISK BLOCK</a:t>
            </a:r>
          </a:p>
        </p:txBody>
      </p:sp>
    </p:spTree>
    <p:extLst>
      <p:ext uri="{BB962C8B-B14F-4D97-AF65-F5344CB8AC3E}">
        <p14:creationId xmlns:p14="http://schemas.microsoft.com/office/powerpoint/2010/main" val="192604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2C5C3-D830-BAF2-43B5-202CFBE8A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50E5-655D-882D-9264-2473B941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1B50B6-08AD-4DD0-52A0-A2F4F60D9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831" y="2670995"/>
            <a:ext cx="7355681" cy="22172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DF6F7-6D50-171A-708F-4027A2774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9058" y="60929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A7C831-773E-1E2C-CEF5-0DE068911EF4}"/>
              </a:ext>
            </a:extLst>
          </p:cNvPr>
          <p:cNvSpPr/>
          <p:nvPr/>
        </p:nvSpPr>
        <p:spPr>
          <a:xfrm>
            <a:off x="2178451" y="3489614"/>
            <a:ext cx="5358422" cy="2364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7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92753-684B-11F7-ACCB-CDF64371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DD44-BD8F-5936-FF7F-713806DD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a file: from DBMS to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9FECC-DB12-5FED-BFF8-D508D66E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9EC25-947B-D96F-A470-B710B2F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23601-6C74-C918-FAEB-888FC2B9DE73}"/>
              </a:ext>
            </a:extLst>
          </p:cNvPr>
          <p:cNvSpPr/>
          <p:nvPr/>
        </p:nvSpPr>
        <p:spPr>
          <a:xfrm>
            <a:off x="983411" y="2717770"/>
            <a:ext cx="4718649" cy="3459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Palworld Wallpapers - Wallpaper Cave">
            <a:extLst>
              <a:ext uri="{FF2B5EF4-FFF2-40B4-BE49-F238E27FC236}">
                <a16:creationId xmlns:a16="http://schemas.microsoft.com/office/drawing/2014/main" id="{151F0331-F8BA-7A3A-CD5D-6BA93BCC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58" y="0"/>
            <a:ext cx="3910642" cy="219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8F29D4-1DC4-4CE3-F637-85C954D50575}"/>
              </a:ext>
            </a:extLst>
          </p:cNvPr>
          <p:cNvSpPr/>
          <p:nvPr/>
        </p:nvSpPr>
        <p:spPr>
          <a:xfrm>
            <a:off x="1130781" y="2814024"/>
            <a:ext cx="1583844" cy="11174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65CA1-0791-B704-1DDF-88D72F3D8784}"/>
              </a:ext>
            </a:extLst>
          </p:cNvPr>
          <p:cNvSpPr/>
          <p:nvPr/>
        </p:nvSpPr>
        <p:spPr>
          <a:xfrm>
            <a:off x="1130781" y="3986742"/>
            <a:ext cx="1583844" cy="11174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74118A-6C94-FA1C-D436-90CBA6270D21}"/>
              </a:ext>
            </a:extLst>
          </p:cNvPr>
          <p:cNvSpPr/>
          <p:nvPr/>
        </p:nvSpPr>
        <p:spPr>
          <a:xfrm>
            <a:off x="3007206" y="2814024"/>
            <a:ext cx="1583844" cy="11174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EA736-D4BF-045A-347C-438954DF6B6B}"/>
              </a:ext>
            </a:extLst>
          </p:cNvPr>
          <p:cNvSpPr/>
          <p:nvPr/>
        </p:nvSpPr>
        <p:spPr>
          <a:xfrm>
            <a:off x="3007206" y="4045772"/>
            <a:ext cx="1583844" cy="11174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 4</a:t>
            </a:r>
          </a:p>
        </p:txBody>
      </p:sp>
    </p:spTree>
    <p:extLst>
      <p:ext uri="{BB962C8B-B14F-4D97-AF65-F5344CB8AC3E}">
        <p14:creationId xmlns:p14="http://schemas.microsoft.com/office/powerpoint/2010/main" val="1457113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92753-684B-11F7-ACCB-CDF64371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DD44-BD8F-5936-FF7F-713806DD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a file: from DBMS to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9FECC-DB12-5FED-BFF8-D508D66E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9EC25-947B-D96F-A470-B710B2F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18" name="Picture 2" descr="Palworld Wallpapers - Wallpaper Cave">
            <a:extLst>
              <a:ext uri="{FF2B5EF4-FFF2-40B4-BE49-F238E27FC236}">
                <a16:creationId xmlns:a16="http://schemas.microsoft.com/office/drawing/2014/main" id="{151F0331-F8BA-7A3A-CD5D-6BA93BCC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58" y="0"/>
            <a:ext cx="3910642" cy="219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5A249-090C-763E-0FF9-197A87D67735}"/>
              </a:ext>
            </a:extLst>
          </p:cNvPr>
          <p:cNvSpPr txBox="1"/>
          <p:nvPr/>
        </p:nvSpPr>
        <p:spPr>
          <a:xfrm>
            <a:off x="7246189" y="3528204"/>
            <a:ext cx="3242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FILE BLOCKs</a:t>
            </a:r>
            <a:endParaRPr lang="en-GB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7D218-D141-C9AE-9EA1-67D49111D03D}"/>
              </a:ext>
            </a:extLst>
          </p:cNvPr>
          <p:cNvSpPr/>
          <p:nvPr/>
        </p:nvSpPr>
        <p:spPr>
          <a:xfrm>
            <a:off x="983411" y="2717770"/>
            <a:ext cx="4718649" cy="3459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7D34FD-954A-2A57-B217-AFAB7EC7C893}"/>
              </a:ext>
            </a:extLst>
          </p:cNvPr>
          <p:cNvSpPr/>
          <p:nvPr/>
        </p:nvSpPr>
        <p:spPr>
          <a:xfrm>
            <a:off x="1130781" y="2814024"/>
            <a:ext cx="1583844" cy="11174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D9664-D2D3-754E-6800-5FEBC1757587}"/>
              </a:ext>
            </a:extLst>
          </p:cNvPr>
          <p:cNvSpPr/>
          <p:nvPr/>
        </p:nvSpPr>
        <p:spPr>
          <a:xfrm>
            <a:off x="1130781" y="3986742"/>
            <a:ext cx="1583844" cy="11174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FD3EE-5E8D-52AA-DF56-653AD5B8ECF1}"/>
              </a:ext>
            </a:extLst>
          </p:cNvPr>
          <p:cNvSpPr/>
          <p:nvPr/>
        </p:nvSpPr>
        <p:spPr>
          <a:xfrm>
            <a:off x="3007206" y="2814024"/>
            <a:ext cx="1583844" cy="11174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2D75A-56CA-59A3-7162-41BD444C5B5D}"/>
              </a:ext>
            </a:extLst>
          </p:cNvPr>
          <p:cNvSpPr/>
          <p:nvPr/>
        </p:nvSpPr>
        <p:spPr>
          <a:xfrm>
            <a:off x="3007206" y="4045772"/>
            <a:ext cx="1583844" cy="11174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DISK BLOCK 4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0B22104-4AA6-FBF2-72FB-4CFE35395F14}"/>
              </a:ext>
            </a:extLst>
          </p:cNvPr>
          <p:cNvSpPr/>
          <p:nvPr/>
        </p:nvSpPr>
        <p:spPr>
          <a:xfrm rot="20598290">
            <a:off x="4432421" y="4383056"/>
            <a:ext cx="2819843" cy="414068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BDC0DE2-55CD-A23F-6B91-A9D263CD6C89}"/>
              </a:ext>
            </a:extLst>
          </p:cNvPr>
          <p:cNvSpPr/>
          <p:nvPr/>
        </p:nvSpPr>
        <p:spPr>
          <a:xfrm rot="1036596">
            <a:off x="4510126" y="3537886"/>
            <a:ext cx="2689717" cy="414068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347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Database files typically have an initial allocation on disk blocks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As data growth occurs (and it nearly always does!) files need to grow to accommodate the enlarged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Block </a:t>
            </a:r>
            <a:r>
              <a:rPr lang="en-GB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allocation routines </a:t>
            </a:r>
            <a:r>
              <a:rPr lang="en-GB" dirty="0"/>
              <a:t>need to balance performance, flexibility and space efficiency</a:t>
            </a:r>
          </a:p>
          <a:p>
            <a:pPr marL="1143000" lvl="1" indent="-457200"/>
            <a:r>
              <a:rPr lang="en-GB" dirty="0"/>
              <a:t>Two considerations</a:t>
            </a:r>
          </a:p>
          <a:p>
            <a:pPr marL="1600200" lvl="2" indent="-457200"/>
            <a:r>
              <a:rPr lang="en-GB" dirty="0"/>
              <a:t>Ease of growing the file</a:t>
            </a:r>
          </a:p>
          <a:p>
            <a:pPr marL="1600200" lvl="2" indent="-457200"/>
            <a:r>
              <a:rPr lang="en-GB" dirty="0"/>
              <a:t>Access time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Allocating Files On Disk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62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1974887"/>
            <a:ext cx="9742714" cy="4202075"/>
          </a:xfrm>
        </p:spPr>
        <p:txBody>
          <a:bodyPr>
            <a:normAutofit/>
          </a:bodyPr>
          <a:lstStyle/>
          <a:p>
            <a:pPr marL="1143000" lvl="1" indent="-457200"/>
            <a:r>
              <a:rPr lang="en-GB" dirty="0"/>
              <a:t>Continuous allocation</a:t>
            </a:r>
          </a:p>
          <a:p>
            <a:pPr marL="1600200" lvl="2" indent="-457200"/>
            <a:r>
              <a:rPr lang="en-GB" dirty="0"/>
              <a:t>Files occupies consecutive disk blocks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Allocating File Blocks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63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C786A6D-5323-5977-8FEF-D1024DFC86B1}"/>
              </a:ext>
            </a:extLst>
          </p:cNvPr>
          <p:cNvGraphicFramePr>
            <a:graphicFrameLocks noGrp="1"/>
          </p:cNvGraphicFramePr>
          <p:nvPr/>
        </p:nvGraphicFramePr>
        <p:xfrm>
          <a:off x="827058" y="2759039"/>
          <a:ext cx="526894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894">
                  <a:extLst>
                    <a:ext uri="{9D8B030D-6E8A-4147-A177-3AD203B41FA5}">
                      <a16:colId xmlns:a16="http://schemas.microsoft.com/office/drawing/2014/main" val="3580992565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83401409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192172432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3635115748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45502300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655300498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953592349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81295110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90732283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0855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72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3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6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81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11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23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07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4753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91C3E08-46F5-91A7-C993-C4DBDE5CDBBE}"/>
              </a:ext>
            </a:extLst>
          </p:cNvPr>
          <p:cNvGraphicFramePr>
            <a:graphicFrameLocks noGrp="1"/>
          </p:cNvGraphicFramePr>
          <p:nvPr/>
        </p:nvGraphicFramePr>
        <p:xfrm>
          <a:off x="7977666" y="2736018"/>
          <a:ext cx="1954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784">
                  <a:extLst>
                    <a:ext uri="{9D8B030D-6E8A-4147-A177-3AD203B41FA5}">
                      <a16:colId xmlns:a16="http://schemas.microsoft.com/office/drawing/2014/main" val="417797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Empty disk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90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DB file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Used disk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52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File growth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362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DE50A7-739F-4DD3-75EE-E43065FE22D9}"/>
              </a:ext>
            </a:extLst>
          </p:cNvPr>
          <p:cNvSpPr txBox="1"/>
          <p:nvPr/>
        </p:nvSpPr>
        <p:spPr>
          <a:xfrm>
            <a:off x="6254496" y="4883113"/>
            <a:ext cx="465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</a:t>
            </a:r>
            <a:r>
              <a:rPr lang="en-US" dirty="0" err="1"/>
              <a:t>ve</a:t>
            </a:r>
            <a:r>
              <a:rPr lang="en-US" dirty="0"/>
              <a:t>:  Very fast reading of whole file as blocks are contiguous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 err="1"/>
              <a:t>ve</a:t>
            </a:r>
            <a:r>
              <a:rPr lang="en-US" dirty="0"/>
              <a:t>:  File expansion difficult due to used blocks on disk</a:t>
            </a:r>
          </a:p>
        </p:txBody>
      </p:sp>
    </p:spTree>
    <p:extLst>
      <p:ext uri="{BB962C8B-B14F-4D97-AF65-F5344CB8AC3E}">
        <p14:creationId xmlns:p14="http://schemas.microsoft.com/office/powerpoint/2010/main" val="126331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1974887"/>
            <a:ext cx="9742714" cy="4202075"/>
          </a:xfrm>
        </p:spPr>
        <p:txBody>
          <a:bodyPr>
            <a:normAutofit/>
          </a:bodyPr>
          <a:lstStyle/>
          <a:p>
            <a:pPr marL="1143000" lvl="1" indent="-457200"/>
            <a:r>
              <a:rPr lang="en-GB" dirty="0"/>
              <a:t>Linked allocation</a:t>
            </a:r>
          </a:p>
          <a:p>
            <a:pPr marL="1600200" lvl="2" indent="-457200"/>
            <a:r>
              <a:rPr lang="en-GB" dirty="0"/>
              <a:t>Each file distributed to disk blocks via a linked list</a:t>
            </a:r>
          </a:p>
          <a:p>
            <a:pPr marL="1600200" lvl="2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Allocating File Blocks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64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C786A6D-5323-5977-8FEF-D1024DFC86B1}"/>
              </a:ext>
            </a:extLst>
          </p:cNvPr>
          <p:cNvGraphicFramePr>
            <a:graphicFrameLocks noGrp="1"/>
          </p:cNvGraphicFramePr>
          <p:nvPr/>
        </p:nvGraphicFramePr>
        <p:xfrm>
          <a:off x="827058" y="2759039"/>
          <a:ext cx="526894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894">
                  <a:extLst>
                    <a:ext uri="{9D8B030D-6E8A-4147-A177-3AD203B41FA5}">
                      <a16:colId xmlns:a16="http://schemas.microsoft.com/office/drawing/2014/main" val="3580992565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83401409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192172432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3635115748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45502300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655300498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953592349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81295110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90732283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0855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72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53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06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81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11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23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07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4753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91C3E08-46F5-91A7-C993-C4DBDE5CDBBE}"/>
              </a:ext>
            </a:extLst>
          </p:cNvPr>
          <p:cNvGraphicFramePr>
            <a:graphicFrameLocks noGrp="1"/>
          </p:cNvGraphicFramePr>
          <p:nvPr/>
        </p:nvGraphicFramePr>
        <p:xfrm>
          <a:off x="7977666" y="2736018"/>
          <a:ext cx="1954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784">
                  <a:extLst>
                    <a:ext uri="{9D8B030D-6E8A-4147-A177-3AD203B41FA5}">
                      <a16:colId xmlns:a16="http://schemas.microsoft.com/office/drawing/2014/main" val="417797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Empty disk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90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DB file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Used disk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52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File growth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362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DE50A7-739F-4DD3-75EE-E43065FE22D9}"/>
              </a:ext>
            </a:extLst>
          </p:cNvPr>
          <p:cNvSpPr txBox="1"/>
          <p:nvPr/>
        </p:nvSpPr>
        <p:spPr>
          <a:xfrm>
            <a:off x="6254496" y="4883113"/>
            <a:ext cx="465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</a:t>
            </a:r>
            <a:r>
              <a:rPr lang="en-US" dirty="0" err="1"/>
              <a:t>ve</a:t>
            </a:r>
            <a:r>
              <a:rPr lang="en-US" dirty="0"/>
              <a:t>:  Very easy to expand file, just allocate next free block and add a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 err="1"/>
              <a:t>ve</a:t>
            </a:r>
            <a:r>
              <a:rPr lang="en-US" dirty="0"/>
              <a:t>:  File reads are slower, especially with magnetic disks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822029-7E82-DC53-A335-A4F5A2C2B1E4}"/>
              </a:ext>
            </a:extLst>
          </p:cNvPr>
          <p:cNvCxnSpPr/>
          <p:nvPr/>
        </p:nvCxnSpPr>
        <p:spPr>
          <a:xfrm>
            <a:off x="1840992" y="2926080"/>
            <a:ext cx="1780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3D060C-0E09-EFFE-1EB3-E13AAB29968E}"/>
              </a:ext>
            </a:extLst>
          </p:cNvPr>
          <p:cNvCxnSpPr>
            <a:cxnSpLocks/>
          </p:cNvCxnSpPr>
          <p:nvPr/>
        </p:nvCxnSpPr>
        <p:spPr>
          <a:xfrm>
            <a:off x="3870960" y="2907792"/>
            <a:ext cx="2621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07B98-84F2-568B-ECAD-A755D55913F2}"/>
              </a:ext>
            </a:extLst>
          </p:cNvPr>
          <p:cNvCxnSpPr>
            <a:cxnSpLocks/>
          </p:cNvCxnSpPr>
          <p:nvPr/>
        </p:nvCxnSpPr>
        <p:spPr>
          <a:xfrm flipH="1">
            <a:off x="2535936" y="2926080"/>
            <a:ext cx="1938528" cy="353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948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1700019"/>
            <a:ext cx="9742714" cy="4476943"/>
          </a:xfrm>
        </p:spPr>
        <p:txBody>
          <a:bodyPr>
            <a:normAutofit/>
          </a:bodyPr>
          <a:lstStyle/>
          <a:p>
            <a:pPr marL="1143000" lvl="1" indent="-457200"/>
            <a:r>
              <a:rPr lang="en-GB" dirty="0"/>
              <a:t>Cluster allocation</a:t>
            </a:r>
          </a:p>
          <a:p>
            <a:pPr marL="1600200" lvl="2" indent="-457200"/>
            <a:r>
              <a:rPr lang="en-GB" dirty="0"/>
              <a:t>Combines continuous and linked allocations</a:t>
            </a:r>
          </a:p>
          <a:p>
            <a:pPr marL="1600200" lvl="2" indent="-457200"/>
            <a:r>
              <a:rPr lang="en-GB" dirty="0"/>
              <a:t>Allocate clusters of blocks and link them with pointers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Allocating File Blocks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65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C786A6D-5323-5977-8FEF-D1024DFC86B1}"/>
              </a:ext>
            </a:extLst>
          </p:cNvPr>
          <p:cNvGraphicFramePr>
            <a:graphicFrameLocks noGrp="1"/>
          </p:cNvGraphicFramePr>
          <p:nvPr/>
        </p:nvGraphicFramePr>
        <p:xfrm>
          <a:off x="827058" y="2759039"/>
          <a:ext cx="526894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894">
                  <a:extLst>
                    <a:ext uri="{9D8B030D-6E8A-4147-A177-3AD203B41FA5}">
                      <a16:colId xmlns:a16="http://schemas.microsoft.com/office/drawing/2014/main" val="3580992565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83401409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192172432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3635115748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45502300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655300498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953592349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81295110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90732283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0855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72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3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6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81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11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23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07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4753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91C3E08-46F5-91A7-C993-C4DBDE5CDBBE}"/>
              </a:ext>
            </a:extLst>
          </p:cNvPr>
          <p:cNvGraphicFramePr>
            <a:graphicFrameLocks noGrp="1"/>
          </p:cNvGraphicFramePr>
          <p:nvPr/>
        </p:nvGraphicFramePr>
        <p:xfrm>
          <a:off x="7977666" y="2736018"/>
          <a:ext cx="1954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784">
                  <a:extLst>
                    <a:ext uri="{9D8B030D-6E8A-4147-A177-3AD203B41FA5}">
                      <a16:colId xmlns:a16="http://schemas.microsoft.com/office/drawing/2014/main" val="417797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Empty disk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90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DB file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Used disk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52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File growth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362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DE50A7-739F-4DD3-75EE-E43065FE22D9}"/>
              </a:ext>
            </a:extLst>
          </p:cNvPr>
          <p:cNvSpPr txBox="1"/>
          <p:nvPr/>
        </p:nvSpPr>
        <p:spPr>
          <a:xfrm>
            <a:off x="6254496" y="4883113"/>
            <a:ext cx="465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Achieves a balance between ease of expansion and read performance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264193-F589-D9F7-95C1-3F96C1326AC1}"/>
              </a:ext>
            </a:extLst>
          </p:cNvPr>
          <p:cNvCxnSpPr/>
          <p:nvPr/>
        </p:nvCxnSpPr>
        <p:spPr>
          <a:xfrm>
            <a:off x="2377440" y="3669792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E5F4FD-DB75-858E-382C-163C87E84F2D}"/>
              </a:ext>
            </a:extLst>
          </p:cNvPr>
          <p:cNvCxnSpPr>
            <a:cxnSpLocks/>
          </p:cNvCxnSpPr>
          <p:nvPr/>
        </p:nvCxnSpPr>
        <p:spPr>
          <a:xfrm>
            <a:off x="2377440" y="4407408"/>
            <a:ext cx="27553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1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0" lvl="1" indent="-457200"/>
            <a:r>
              <a:rPr lang="en-GB" dirty="0"/>
              <a:t>Indexed Allocation</a:t>
            </a:r>
          </a:p>
          <a:p>
            <a:pPr marL="1600200" lvl="2" indent="-457200"/>
            <a:r>
              <a:rPr lang="en-GB" dirty="0"/>
              <a:t>One or more index blocks contain pointers to actual file blocks</a:t>
            </a:r>
          </a:p>
          <a:p>
            <a:pPr marL="1600200" lvl="2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Allocating File Blocks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66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C786A6D-5323-5977-8FEF-D1024DFC86B1}"/>
              </a:ext>
            </a:extLst>
          </p:cNvPr>
          <p:cNvGraphicFramePr>
            <a:graphicFrameLocks noGrp="1"/>
          </p:cNvGraphicFramePr>
          <p:nvPr/>
        </p:nvGraphicFramePr>
        <p:xfrm>
          <a:off x="827060" y="3477698"/>
          <a:ext cx="52689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894">
                  <a:extLst>
                    <a:ext uri="{9D8B030D-6E8A-4147-A177-3AD203B41FA5}">
                      <a16:colId xmlns:a16="http://schemas.microsoft.com/office/drawing/2014/main" val="3580992565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83401409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192172432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3635115748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45502300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655300498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953592349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81295110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2907322834"/>
                    </a:ext>
                  </a:extLst>
                </a:gridCol>
                <a:gridCol w="526894">
                  <a:extLst>
                    <a:ext uri="{9D8B030D-6E8A-4147-A177-3AD203B41FA5}">
                      <a16:colId xmlns:a16="http://schemas.microsoft.com/office/drawing/2014/main" val="10855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1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72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3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06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81668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91C3E08-46F5-91A7-C993-C4DBDE5CDBBE}"/>
              </a:ext>
            </a:extLst>
          </p:cNvPr>
          <p:cNvGraphicFramePr>
            <a:graphicFrameLocks noGrp="1"/>
          </p:cNvGraphicFramePr>
          <p:nvPr/>
        </p:nvGraphicFramePr>
        <p:xfrm>
          <a:off x="7977666" y="2736018"/>
          <a:ext cx="1954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784">
                  <a:extLst>
                    <a:ext uri="{9D8B030D-6E8A-4147-A177-3AD203B41FA5}">
                      <a16:colId xmlns:a16="http://schemas.microsoft.com/office/drawing/2014/main" val="417797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Empty disk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90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DB file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Used disk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52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Index 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362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DE50A7-739F-4DD3-75EE-E43065FE22D9}"/>
              </a:ext>
            </a:extLst>
          </p:cNvPr>
          <p:cNvSpPr txBox="1"/>
          <p:nvPr/>
        </p:nvSpPr>
        <p:spPr>
          <a:xfrm>
            <a:off x="6266688" y="4408568"/>
            <a:ext cx="4657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index blocks to find pointers to blocks containing desired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Analagous</a:t>
            </a:r>
            <a:r>
              <a:rPr lang="en-US" dirty="0"/>
              <a:t> to using a library card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Indexing covered late.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036CD4-92E4-EBC2-1C62-A0A47252B60E}"/>
              </a:ext>
            </a:extLst>
          </p:cNvPr>
          <p:cNvCxnSpPr/>
          <p:nvPr/>
        </p:nvCxnSpPr>
        <p:spPr>
          <a:xfrm flipH="1">
            <a:off x="1024128" y="3730752"/>
            <a:ext cx="560832" cy="256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AFA9F6-BEE1-FB2B-5FEA-2598A974241F}"/>
              </a:ext>
            </a:extLst>
          </p:cNvPr>
          <p:cNvCxnSpPr>
            <a:cxnSpLocks/>
          </p:cNvCxnSpPr>
          <p:nvPr/>
        </p:nvCxnSpPr>
        <p:spPr>
          <a:xfrm>
            <a:off x="2156949" y="3723590"/>
            <a:ext cx="476523" cy="263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9CB24D-325F-C747-EC99-A936A6953DDA}"/>
              </a:ext>
            </a:extLst>
          </p:cNvPr>
          <p:cNvCxnSpPr>
            <a:cxnSpLocks/>
          </p:cNvCxnSpPr>
          <p:nvPr/>
        </p:nvCxnSpPr>
        <p:spPr>
          <a:xfrm>
            <a:off x="2675626" y="3747974"/>
            <a:ext cx="2542550" cy="497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C914B4-800F-D856-D94A-B8394DD5DEE1}"/>
              </a:ext>
            </a:extLst>
          </p:cNvPr>
          <p:cNvCxnSpPr>
            <a:cxnSpLocks/>
          </p:cNvCxnSpPr>
          <p:nvPr/>
        </p:nvCxnSpPr>
        <p:spPr>
          <a:xfrm>
            <a:off x="3236458" y="3740693"/>
            <a:ext cx="277884" cy="919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6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6778-5FC3-9952-88E5-9F7A09F6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128C-6C38-2226-68FD-D0BC8C460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Now we have a file and a set of file blocks.</a:t>
            </a:r>
          </a:p>
          <a:p>
            <a:r>
              <a:rPr lang="en-GB" dirty="0"/>
              <a:t>The question is, how are we supposed to store our records within these file blocks?</a:t>
            </a:r>
          </a:p>
          <a:p>
            <a:pPr lvl="1"/>
            <a:r>
              <a:rPr lang="en-GB" dirty="0"/>
              <a:t>How do we split file blocks (record blocking) for records?</a:t>
            </a:r>
          </a:p>
          <a:p>
            <a:pPr lvl="1"/>
            <a:r>
              <a:rPr lang="en-GB" dirty="0"/>
              <a:t>How do we order the records?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EBC89-4EED-916A-51B2-27E861047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528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Records of a file must be allocated to </a:t>
            </a:r>
            <a:r>
              <a:rPr lang="en-GB" dirty="0">
                <a:solidFill>
                  <a:srgbClr val="FF0000"/>
                </a:solidFill>
              </a:rPr>
              <a:t>file blocks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Suppose the block size is </a:t>
            </a:r>
            <a:r>
              <a:rPr lang="en-GB" i="1" dirty="0"/>
              <a:t>B</a:t>
            </a:r>
            <a:r>
              <a:rPr lang="en-GB" dirty="0"/>
              <a:t> bytes, and a file contains fixed length records of size </a:t>
            </a:r>
            <a:r>
              <a:rPr lang="en-GB" i="1" dirty="0"/>
              <a:t>R</a:t>
            </a:r>
            <a:r>
              <a:rPr lang="en-GB" dirty="0"/>
              <a:t> 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If </a:t>
            </a:r>
            <a:r>
              <a:rPr lang="en-GB" i="1" dirty="0"/>
              <a:t>B</a:t>
            </a:r>
            <a:r>
              <a:rPr lang="en-GB" dirty="0"/>
              <a:t> &gt; </a:t>
            </a:r>
            <a:r>
              <a:rPr lang="en-GB" i="1" dirty="0"/>
              <a:t>R</a:t>
            </a:r>
            <a:r>
              <a:rPr lang="en-GB" dirty="0"/>
              <a:t> we can fit </a:t>
            </a:r>
            <a:r>
              <a:rPr lang="en-GB" i="1" dirty="0" err="1">
                <a:solidFill>
                  <a:srgbClr val="FF0000"/>
                </a:solidFill>
              </a:rPr>
              <a:t>bfr</a:t>
            </a:r>
            <a:r>
              <a:rPr lang="en-GB" dirty="0"/>
              <a:t> = ⎣</a:t>
            </a:r>
            <a:r>
              <a:rPr lang="en-GB" i="1" dirty="0"/>
              <a:t>B</a:t>
            </a:r>
            <a:r>
              <a:rPr lang="en-GB" dirty="0"/>
              <a:t> / </a:t>
            </a:r>
            <a:r>
              <a:rPr lang="en-GB" i="1" dirty="0"/>
              <a:t>R</a:t>
            </a:r>
            <a:r>
              <a:rPr lang="en-GB" dirty="0"/>
              <a:t>⎦ records per block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1" dirty="0" err="1"/>
              <a:t>bfr</a:t>
            </a:r>
            <a:r>
              <a:rPr lang="en-GB" dirty="0"/>
              <a:t> is known as the </a:t>
            </a:r>
            <a:r>
              <a:rPr lang="en-GB" dirty="0">
                <a:solidFill>
                  <a:srgbClr val="B5121B"/>
                </a:solidFill>
              </a:rPr>
              <a:t>blocking factor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Floor function = ⎣(x)⎦  rounds the number x down to an integer</a:t>
            </a:r>
          </a:p>
          <a:p>
            <a:pPr marL="1143000" lvl="1" indent="-457200"/>
            <a:r>
              <a:rPr lang="en-GB" dirty="0"/>
              <a:t>Thus ⎣12.7⎦ = 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0000"/>
                </a:solidFill>
              </a:rPr>
              <a:t>R</a:t>
            </a:r>
            <a:r>
              <a:rPr lang="en-GB" dirty="0">
                <a:solidFill>
                  <a:srgbClr val="000000"/>
                </a:solidFill>
              </a:rPr>
              <a:t> may not divide </a:t>
            </a:r>
            <a:r>
              <a:rPr lang="en-GB" i="1" dirty="0">
                <a:solidFill>
                  <a:srgbClr val="000000"/>
                </a:solidFill>
              </a:rPr>
              <a:t>B</a:t>
            </a:r>
            <a:r>
              <a:rPr lang="en-GB" dirty="0">
                <a:solidFill>
                  <a:srgbClr val="000000"/>
                </a:solidFill>
              </a:rPr>
              <a:t> exactly. </a:t>
            </a:r>
          </a:p>
          <a:p>
            <a:pPr marL="1143000" lvl="1" indent="-457200"/>
            <a:r>
              <a:rPr lang="en-GB" dirty="0">
                <a:solidFill>
                  <a:srgbClr val="000000"/>
                </a:solidFill>
              </a:rPr>
              <a:t>There will be </a:t>
            </a:r>
            <a:r>
              <a:rPr lang="en-GB" dirty="0">
                <a:solidFill>
                  <a:srgbClr val="B5121B"/>
                </a:solidFill>
              </a:rPr>
              <a:t>unused space</a:t>
            </a:r>
            <a:r>
              <a:rPr lang="en-GB" dirty="0">
                <a:solidFill>
                  <a:srgbClr val="000000"/>
                </a:solidFill>
              </a:rPr>
              <a:t> in each block equal to </a:t>
            </a:r>
            <a:r>
              <a:rPr lang="en-GB" i="1" dirty="0">
                <a:solidFill>
                  <a:srgbClr val="B5121B"/>
                </a:solidFill>
              </a:rPr>
              <a:t>B- (</a:t>
            </a:r>
            <a:r>
              <a:rPr lang="en-GB" i="1" dirty="0" err="1">
                <a:solidFill>
                  <a:srgbClr val="B5121B"/>
                </a:solidFill>
              </a:rPr>
              <a:t>bfr</a:t>
            </a:r>
            <a:r>
              <a:rPr lang="en-GB" i="1" dirty="0">
                <a:solidFill>
                  <a:srgbClr val="B5121B"/>
                </a:solidFill>
              </a:rPr>
              <a:t> * R)</a:t>
            </a:r>
            <a:r>
              <a:rPr lang="en-GB" dirty="0">
                <a:solidFill>
                  <a:srgbClr val="000000"/>
                </a:solidFill>
              </a:rPr>
              <a:t> bytes</a:t>
            </a:r>
          </a:p>
          <a:p>
            <a:pPr marL="457200" indent="-457200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blocking &amp; disk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F4C34-B9C4-C5EE-66F4-A0B2696A9179}"/>
              </a:ext>
            </a:extLst>
          </p:cNvPr>
          <p:cNvSpPr txBox="1"/>
          <p:nvPr/>
        </p:nvSpPr>
        <p:spPr>
          <a:xfrm>
            <a:off x="7743825" y="163767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1" indent="-457200"/>
            <a:r>
              <a:rPr lang="en-GB" dirty="0"/>
              <a:t>B &gt; R</a:t>
            </a:r>
          </a:p>
          <a:p>
            <a:pPr marL="1143000" lvl="1" indent="-457200"/>
            <a:r>
              <a:rPr lang="en-GB" dirty="0"/>
              <a:t>B &lt; R</a:t>
            </a:r>
          </a:p>
          <a:p>
            <a:pPr marL="1143000" lvl="1" indent="-457200"/>
            <a:r>
              <a:rPr lang="en-GB" dirty="0"/>
              <a:t>B = R</a:t>
            </a:r>
          </a:p>
          <a:p>
            <a:pPr marL="1143000" lvl="1" indent="-457200"/>
            <a:endParaRPr lang="en-GB" dirty="0"/>
          </a:p>
          <a:p>
            <a:pPr marL="1143000" lvl="1" indent="-4572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5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7F05F-1A57-9839-3F5C-6AA3033B7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00" y="2082732"/>
            <a:ext cx="3928923" cy="386297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If a block does not have enough remaining space to store the complete record, the situation may be handled in one of two ways:</a:t>
            </a:r>
          </a:p>
          <a:p>
            <a:pPr marL="1143000" lvl="1" indent="-457200"/>
            <a:r>
              <a:rPr lang="en-GB" dirty="0">
                <a:solidFill>
                  <a:srgbClr val="FF0000"/>
                </a:solidFill>
              </a:rPr>
              <a:t>Spanned</a:t>
            </a:r>
            <a:r>
              <a:rPr lang="en-GB" dirty="0"/>
              <a:t> records may be spread across two blocks; the first block has a pointer to the block containing the rest of the record</a:t>
            </a:r>
          </a:p>
          <a:p>
            <a:pPr marL="1143000" lvl="1" indent="-457200"/>
            <a:r>
              <a:rPr lang="en-GB" dirty="0"/>
              <a:t>Otherwise, it is </a:t>
            </a:r>
            <a:r>
              <a:rPr lang="en-GB" dirty="0" err="1">
                <a:solidFill>
                  <a:srgbClr val="FF0000"/>
                </a:solidFill>
              </a:rPr>
              <a:t>Unspanned</a:t>
            </a:r>
            <a:r>
              <a:rPr lang="en-GB" dirty="0"/>
              <a:t>, i.e. cross-block reference is not allowed.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2D8F2-85AF-1208-F8EA-45C6F5EF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blocking: Spanned vs </a:t>
            </a:r>
            <a:r>
              <a:rPr lang="en-GB" dirty="0" err="1"/>
              <a:t>Unspanned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81054-5BBB-E07F-DD41-0D68E2EF2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7CDAE-9899-3FBB-73D7-0EFED4906EBC}"/>
              </a:ext>
            </a:extLst>
          </p:cNvPr>
          <p:cNvSpPr txBox="1"/>
          <p:nvPr/>
        </p:nvSpPr>
        <p:spPr>
          <a:xfrm>
            <a:off x="4804142" y="208273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C767E-97FF-048C-777C-6356AF31AC44}"/>
              </a:ext>
            </a:extLst>
          </p:cNvPr>
          <p:cNvSpPr txBox="1"/>
          <p:nvPr/>
        </p:nvSpPr>
        <p:spPr>
          <a:xfrm>
            <a:off x="4701807" y="306868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</a:t>
            </a:r>
            <a:r>
              <a:rPr lang="en-US" dirty="0" err="1"/>
              <a:t>i</a:t>
            </a:r>
            <a:r>
              <a:rPr lang="en-US" dirty="0"/>
              <a:t> +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A2ACA-E8DE-8AFB-EB75-4612FA2A55A8}"/>
              </a:ext>
            </a:extLst>
          </p:cNvPr>
          <p:cNvSpPr txBox="1"/>
          <p:nvPr/>
        </p:nvSpPr>
        <p:spPr>
          <a:xfrm>
            <a:off x="5121782" y="3840317"/>
            <a:ext cx="79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27C0-9CC5-4E36-330E-FC175A30CA80}"/>
              </a:ext>
            </a:extLst>
          </p:cNvPr>
          <p:cNvSpPr txBox="1"/>
          <p:nvPr/>
        </p:nvSpPr>
        <p:spPr>
          <a:xfrm>
            <a:off x="4874907" y="4211911"/>
            <a:ext cx="113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</a:t>
            </a:r>
            <a:r>
              <a:rPr lang="en-US" dirty="0" err="1"/>
              <a:t>i</a:t>
            </a:r>
            <a:r>
              <a:rPr lang="en-US" dirty="0"/>
              <a:t> +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B4040-D96C-4D98-A949-67A12E17EE6E}"/>
              </a:ext>
            </a:extLst>
          </p:cNvPr>
          <p:cNvSpPr txBox="1"/>
          <p:nvPr/>
        </p:nvSpPr>
        <p:spPr>
          <a:xfrm>
            <a:off x="4874906" y="4584636"/>
            <a:ext cx="111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</a:t>
            </a:r>
            <a:r>
              <a:rPr lang="en-US" dirty="0" err="1"/>
              <a:t>i</a:t>
            </a:r>
            <a:r>
              <a:rPr lang="en-US" dirty="0"/>
              <a:t> + k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904C0AD5-8753-B753-2DD0-1BDE55672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30191"/>
              </p:ext>
            </p:extLst>
          </p:nvPr>
        </p:nvGraphicFramePr>
        <p:xfrm>
          <a:off x="5829299" y="1947358"/>
          <a:ext cx="60818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84">
                  <a:extLst>
                    <a:ext uri="{9D8B030D-6E8A-4147-A177-3AD203B41FA5}">
                      <a16:colId xmlns:a16="http://schemas.microsoft.com/office/drawing/2014/main" val="1641985649"/>
                    </a:ext>
                  </a:extLst>
                </a:gridCol>
                <a:gridCol w="1773884">
                  <a:extLst>
                    <a:ext uri="{9D8B030D-6E8A-4147-A177-3AD203B41FA5}">
                      <a16:colId xmlns:a16="http://schemas.microsoft.com/office/drawing/2014/main" val="120950470"/>
                    </a:ext>
                  </a:extLst>
                </a:gridCol>
                <a:gridCol w="1773884">
                  <a:extLst>
                    <a:ext uri="{9D8B030D-6E8A-4147-A177-3AD203B41FA5}">
                      <a16:colId xmlns:a16="http://schemas.microsoft.com/office/drawing/2014/main" val="2783123368"/>
                    </a:ext>
                  </a:extLst>
                </a:gridCol>
                <a:gridCol w="506824">
                  <a:extLst>
                    <a:ext uri="{9D8B030D-6E8A-4147-A177-3AD203B41FA5}">
                      <a16:colId xmlns:a16="http://schemas.microsoft.com/office/drawing/2014/main" val="2688640343"/>
                    </a:ext>
                  </a:extLst>
                </a:gridCol>
                <a:gridCol w="253412">
                  <a:extLst>
                    <a:ext uri="{9D8B030D-6E8A-4147-A177-3AD203B41FA5}">
                      <a16:colId xmlns:a16="http://schemas.microsoft.com/office/drawing/2014/main" val="98608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Record 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Record 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Record …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13653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CD4CAB73-41F3-A1C0-96B5-41F8A68C0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74382"/>
              </p:ext>
            </p:extLst>
          </p:nvPr>
        </p:nvGraphicFramePr>
        <p:xfrm>
          <a:off x="5829299" y="2858893"/>
          <a:ext cx="60818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060">
                  <a:extLst>
                    <a:ext uri="{9D8B030D-6E8A-4147-A177-3AD203B41FA5}">
                      <a16:colId xmlns:a16="http://schemas.microsoft.com/office/drawing/2014/main" val="3773696684"/>
                    </a:ext>
                  </a:extLst>
                </a:gridCol>
                <a:gridCol w="1773884">
                  <a:extLst>
                    <a:ext uri="{9D8B030D-6E8A-4147-A177-3AD203B41FA5}">
                      <a16:colId xmlns:a16="http://schemas.microsoft.com/office/drawing/2014/main" val="2481928338"/>
                    </a:ext>
                  </a:extLst>
                </a:gridCol>
                <a:gridCol w="1773884">
                  <a:extLst>
                    <a:ext uri="{9D8B030D-6E8A-4147-A177-3AD203B41FA5}">
                      <a16:colId xmlns:a16="http://schemas.microsoft.com/office/drawing/2014/main" val="2480472380"/>
                    </a:ext>
                  </a:extLst>
                </a:gridCol>
                <a:gridCol w="1013648">
                  <a:extLst>
                    <a:ext uri="{9D8B030D-6E8A-4147-A177-3AD203B41FA5}">
                      <a16:colId xmlns:a16="http://schemas.microsoft.com/office/drawing/2014/main" val="3070352070"/>
                    </a:ext>
                  </a:extLst>
                </a:gridCol>
                <a:gridCol w="253412">
                  <a:extLst>
                    <a:ext uri="{9D8B030D-6E8A-4147-A177-3AD203B41FA5}">
                      <a16:colId xmlns:a16="http://schemas.microsoft.com/office/drawing/2014/main" val="2605930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ord</a:t>
                      </a:r>
                      <a:r>
                        <a:rPr lang="en-US" sz="1400" dirty="0"/>
                        <a:t> 1934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Record 1935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Record 1936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Record 1937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16857"/>
                  </a:ext>
                </a:extLst>
              </a:tr>
            </a:tbl>
          </a:graphicData>
        </a:graphic>
      </p:graphicFrame>
      <p:cxnSp>
        <p:nvCxnSpPr>
          <p:cNvPr id="16" name="Elbow Connector 16">
            <a:extLst>
              <a:ext uri="{FF2B5EF4-FFF2-40B4-BE49-F238E27FC236}">
                <a16:creationId xmlns:a16="http://schemas.microsoft.com/office/drawing/2014/main" id="{B3E4D49E-6C47-7D35-AFE3-5E9CE2F3DD5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5829299" y="2132778"/>
            <a:ext cx="6081888" cy="911535"/>
          </a:xfrm>
          <a:prstGeom prst="bentConnector5">
            <a:avLst>
              <a:gd name="adj1" fmla="val -3759"/>
              <a:gd name="adj2" fmla="val 50000"/>
              <a:gd name="adj3" fmla="val 10375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11CF39CC-3BE3-0705-1690-B4F380E0D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71290"/>
              </p:ext>
            </p:extLst>
          </p:nvPr>
        </p:nvGraphicFramePr>
        <p:xfrm>
          <a:off x="6010154" y="3840317"/>
          <a:ext cx="60045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514">
                  <a:extLst>
                    <a:ext uri="{9D8B030D-6E8A-4147-A177-3AD203B41FA5}">
                      <a16:colId xmlns:a16="http://schemas.microsoft.com/office/drawing/2014/main" val="435780257"/>
                    </a:ext>
                  </a:extLst>
                </a:gridCol>
                <a:gridCol w="1773884">
                  <a:extLst>
                    <a:ext uri="{9D8B030D-6E8A-4147-A177-3AD203B41FA5}">
                      <a16:colId xmlns:a16="http://schemas.microsoft.com/office/drawing/2014/main" val="2139504146"/>
                    </a:ext>
                  </a:extLst>
                </a:gridCol>
                <a:gridCol w="1773884">
                  <a:extLst>
                    <a:ext uri="{9D8B030D-6E8A-4147-A177-3AD203B41FA5}">
                      <a16:colId xmlns:a16="http://schemas.microsoft.com/office/drawing/2014/main" val="3070746769"/>
                    </a:ext>
                  </a:extLst>
                </a:gridCol>
                <a:gridCol w="760236">
                  <a:extLst>
                    <a:ext uri="{9D8B030D-6E8A-4147-A177-3AD203B41FA5}">
                      <a16:colId xmlns:a16="http://schemas.microsoft.com/office/drawing/2014/main" val="1873616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Record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Record 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Record 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4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Record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Record 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Record 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Record 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75627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0A934DF-E094-4B77-BA09-2F81408D0218}"/>
              </a:ext>
            </a:extLst>
          </p:cNvPr>
          <p:cNvSpPr txBox="1"/>
          <p:nvPr/>
        </p:nvSpPr>
        <p:spPr>
          <a:xfrm>
            <a:off x="4874907" y="4588843"/>
            <a:ext cx="111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</a:t>
            </a:r>
            <a:r>
              <a:rPr lang="en-US" dirty="0" err="1"/>
              <a:t>i</a:t>
            </a:r>
            <a:r>
              <a:rPr lang="en-US" dirty="0"/>
              <a:t> + k</a:t>
            </a:r>
          </a:p>
        </p:txBody>
      </p:sp>
    </p:spTree>
    <p:extLst>
      <p:ext uri="{BB962C8B-B14F-4D97-AF65-F5344CB8AC3E}">
        <p14:creationId xmlns:p14="http://schemas.microsoft.com/office/powerpoint/2010/main" val="11311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55BF-F579-DE75-9741-3E96332D6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90A0-E1C3-2C7A-1197-FEB4E10A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A4482-3393-8C9C-DFB4-ED8831F8D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831" y="2670995"/>
            <a:ext cx="7355681" cy="22172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E82D8-F7AF-8488-8FA4-72F9DF69E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9058" y="60929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3E886-8935-FE74-1425-1DD89FB9F942}"/>
              </a:ext>
            </a:extLst>
          </p:cNvPr>
          <p:cNvSpPr/>
          <p:nvPr/>
        </p:nvSpPr>
        <p:spPr>
          <a:xfrm>
            <a:off x="2111830" y="4134665"/>
            <a:ext cx="7080662" cy="6157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296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DBD035-0865-4A5F-2929-C0C873262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a file; we allocated the file to disk blocks and obtained file blocks.</a:t>
            </a:r>
          </a:p>
          <a:p>
            <a:r>
              <a:rPr lang="en-GB" dirty="0"/>
              <a:t>We decided on the allocation method for our records (spanned or </a:t>
            </a:r>
            <a:r>
              <a:rPr lang="en-GB" dirty="0" err="1"/>
              <a:t>unspanned</a:t>
            </a:r>
            <a:r>
              <a:rPr lang="en-GB" dirty="0"/>
              <a:t>).</a:t>
            </a:r>
          </a:p>
          <a:p>
            <a:r>
              <a:rPr lang="en-GB" dirty="0"/>
              <a:t>Now, what do we need to do?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We need to decide on the order of our records..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048E7-840D-BB54-590E-4314D90F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did?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760A-A9FE-156A-DB9D-7173F097B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B61B104-8D35-52E2-36E9-2CEFB713C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8221"/>
              </p:ext>
            </p:extLst>
          </p:nvPr>
        </p:nvGraphicFramePr>
        <p:xfrm>
          <a:off x="1169928" y="4784393"/>
          <a:ext cx="802460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0">
                  <a:extLst>
                    <a:ext uri="{9D8B030D-6E8A-4147-A177-3AD203B41FA5}">
                      <a16:colId xmlns:a16="http://schemas.microsoft.com/office/drawing/2014/main" val="2561348271"/>
                    </a:ext>
                  </a:extLst>
                </a:gridCol>
                <a:gridCol w="2370669">
                  <a:extLst>
                    <a:ext uri="{9D8B030D-6E8A-4147-A177-3AD203B41FA5}">
                      <a16:colId xmlns:a16="http://schemas.microsoft.com/office/drawing/2014/main" val="1583780248"/>
                    </a:ext>
                  </a:extLst>
                </a:gridCol>
                <a:gridCol w="2370669">
                  <a:extLst>
                    <a:ext uri="{9D8B030D-6E8A-4147-A177-3AD203B41FA5}">
                      <a16:colId xmlns:a16="http://schemas.microsoft.com/office/drawing/2014/main" val="2486329398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3257516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09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90385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1E88698-771E-D8EE-0082-13434589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should we need to order our records within these disk blocks?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68CBD-6776-105C-1687-59D81D01D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71</a:t>
            </a:fld>
            <a:endParaRPr lang="en-GB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E2052D9-495D-FFBC-6A91-832A4D317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64634"/>
              </p:ext>
            </p:extLst>
          </p:nvPr>
        </p:nvGraphicFramePr>
        <p:xfrm>
          <a:off x="930449" y="3095633"/>
          <a:ext cx="802460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0">
                  <a:extLst>
                    <a:ext uri="{9D8B030D-6E8A-4147-A177-3AD203B41FA5}">
                      <a16:colId xmlns:a16="http://schemas.microsoft.com/office/drawing/2014/main" val="435780257"/>
                    </a:ext>
                  </a:extLst>
                </a:gridCol>
                <a:gridCol w="2370669">
                  <a:extLst>
                    <a:ext uri="{9D8B030D-6E8A-4147-A177-3AD203B41FA5}">
                      <a16:colId xmlns:a16="http://schemas.microsoft.com/office/drawing/2014/main" val="2139504146"/>
                    </a:ext>
                  </a:extLst>
                </a:gridCol>
                <a:gridCol w="2370669">
                  <a:extLst>
                    <a:ext uri="{9D8B030D-6E8A-4147-A177-3AD203B41FA5}">
                      <a16:colId xmlns:a16="http://schemas.microsoft.com/office/drawing/2014/main" val="3070746769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1873616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4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73163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5E75C0B-961E-991B-4753-9BA35A23E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704035"/>
              </p:ext>
            </p:extLst>
          </p:nvPr>
        </p:nvGraphicFramePr>
        <p:xfrm>
          <a:off x="3788598" y="1833114"/>
          <a:ext cx="80246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0">
                  <a:extLst>
                    <a:ext uri="{9D8B030D-6E8A-4147-A177-3AD203B41FA5}">
                      <a16:colId xmlns:a16="http://schemas.microsoft.com/office/drawing/2014/main" val="435780257"/>
                    </a:ext>
                  </a:extLst>
                </a:gridCol>
                <a:gridCol w="2370669">
                  <a:extLst>
                    <a:ext uri="{9D8B030D-6E8A-4147-A177-3AD203B41FA5}">
                      <a16:colId xmlns:a16="http://schemas.microsoft.com/office/drawing/2014/main" val="2139504146"/>
                    </a:ext>
                  </a:extLst>
                </a:gridCol>
                <a:gridCol w="2370669">
                  <a:extLst>
                    <a:ext uri="{9D8B030D-6E8A-4147-A177-3AD203B41FA5}">
                      <a16:colId xmlns:a16="http://schemas.microsoft.com/office/drawing/2014/main" val="3070746769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1873616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4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 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Empty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75627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1C29E73-5275-BD79-D130-B990C407A08D}"/>
              </a:ext>
            </a:extLst>
          </p:cNvPr>
          <p:cNvSpPr txBox="1"/>
          <p:nvPr/>
        </p:nvSpPr>
        <p:spPr>
          <a:xfrm>
            <a:off x="10326658" y="3539804"/>
            <a:ext cx="10054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81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Primary file organisation (Actual data)</a:t>
            </a:r>
          </a:p>
          <a:p>
            <a:pPr marL="1143000" lvl="1" indent="-457200"/>
            <a:r>
              <a:rPr lang="en-GB" dirty="0"/>
              <a:t>How actual records are </a:t>
            </a:r>
            <a:r>
              <a:rPr lang="en-GB" dirty="0">
                <a:solidFill>
                  <a:srgbClr val="FF0000"/>
                </a:solidFill>
              </a:rPr>
              <a:t>ordered</a:t>
            </a:r>
          </a:p>
          <a:p>
            <a:pPr marL="1143000" lvl="1" indent="-457200"/>
            <a:r>
              <a:rPr lang="en-GB" dirty="0"/>
              <a:t>Determines how records are accessed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Secondary file organisation (Data allowing fast access)</a:t>
            </a:r>
          </a:p>
          <a:p>
            <a:pPr marL="1143000" lvl="1" indent="-457200"/>
            <a:r>
              <a:rPr lang="en-GB" dirty="0"/>
              <a:t>How do we access our data</a:t>
            </a:r>
          </a:p>
          <a:p>
            <a:pPr marL="1143000" lvl="1" indent="-457200"/>
            <a:r>
              <a:rPr lang="en-GB" dirty="0"/>
              <a:t>Efficient access to records</a:t>
            </a:r>
          </a:p>
          <a:p>
            <a:pPr marL="1143000" lvl="1" indent="-457200"/>
            <a:r>
              <a:rPr lang="en-GB" dirty="0"/>
              <a:t>E.g. index structures (covered next week) </a:t>
            </a:r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organisation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6A62F-5624-19B2-848D-A19414053698}"/>
              </a:ext>
            </a:extLst>
          </p:cNvPr>
          <p:cNvSpPr txBox="1"/>
          <p:nvPr/>
        </p:nvSpPr>
        <p:spPr>
          <a:xfrm>
            <a:off x="7334250" y="43338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Relational algebra is very powerful, right?</a:t>
            </a:r>
          </a:p>
          <a:p>
            <a:r>
              <a:rPr lang="en-GB" dirty="0"/>
              <a:t>We may generate queries that relate to different attributes. </a:t>
            </a:r>
          </a:p>
          <a:p>
            <a:r>
              <a:rPr lang="en-GB" dirty="0"/>
              <a:t>So, no preset ordering will be sufficient…</a:t>
            </a:r>
          </a:p>
        </p:txBody>
      </p:sp>
    </p:spTree>
    <p:extLst>
      <p:ext uri="{BB962C8B-B14F-4D97-AF65-F5344CB8AC3E}">
        <p14:creationId xmlns:p14="http://schemas.microsoft.com/office/powerpoint/2010/main" val="269828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0B17-720F-E3A8-C92D-DAFE3F68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big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86930-07A5-1D3B-3A42-1E7C5F1F7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>
            <a:solidFill>
              <a:srgbClr val="002060"/>
            </a:solidFill>
          </a:ln>
        </p:spPr>
        <p:txBody>
          <a:bodyPr/>
          <a:lstStyle/>
          <a:p>
            <a:fld id="{6998E55D-8E2A-4AFE-A61C-B5DBBB7761E7}" type="slidenum">
              <a:rPr lang="en-GB" smtClean="0"/>
              <a:pPr/>
              <a:t>73</a:t>
            </a:fld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B71DC7-9790-08CD-4764-8723669C3560}"/>
              </a:ext>
            </a:extLst>
          </p:cNvPr>
          <p:cNvSpPr/>
          <p:nvPr/>
        </p:nvSpPr>
        <p:spPr>
          <a:xfrm>
            <a:off x="887767" y="1980187"/>
            <a:ext cx="6791327" cy="127402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How is the actual data kept on disk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4D198E-6C14-FBFB-50C1-70E38695B1FA}"/>
              </a:ext>
            </a:extLst>
          </p:cNvPr>
          <p:cNvSpPr/>
          <p:nvPr/>
        </p:nvSpPr>
        <p:spPr>
          <a:xfrm>
            <a:off x="870645" y="3371850"/>
            <a:ext cx="11287270" cy="329215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Additional files that keep pointers to </a:t>
            </a:r>
          </a:p>
          <a:p>
            <a:r>
              <a:rPr lang="en-GB" dirty="0"/>
              <a:t>reach records/disc blocks efficiently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4BBFAA-6FC4-81F5-6807-B430879D0B32}"/>
              </a:ext>
            </a:extLst>
          </p:cNvPr>
          <p:cNvSpPr/>
          <p:nvPr/>
        </p:nvSpPr>
        <p:spPr>
          <a:xfrm>
            <a:off x="5934974" y="1095555"/>
            <a:ext cx="1713783" cy="6044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 Organisation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4FE91F-7E76-EBB2-D478-489B4B94527F}"/>
              </a:ext>
            </a:extLst>
          </p:cNvPr>
          <p:cNvSpPr/>
          <p:nvPr/>
        </p:nvSpPr>
        <p:spPr>
          <a:xfrm>
            <a:off x="6096000" y="3443359"/>
            <a:ext cx="1322761" cy="6044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Secondary files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5A4341-7FC7-220E-A2DE-C443935F545B}"/>
              </a:ext>
            </a:extLst>
          </p:cNvPr>
          <p:cNvSpPr/>
          <p:nvPr/>
        </p:nvSpPr>
        <p:spPr>
          <a:xfrm>
            <a:off x="7679094" y="5477909"/>
            <a:ext cx="1218893" cy="6044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 Index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F43002-90A0-0686-D15B-238DB9199C68}"/>
              </a:ext>
            </a:extLst>
          </p:cNvPr>
          <p:cNvSpPr/>
          <p:nvPr/>
        </p:nvSpPr>
        <p:spPr>
          <a:xfrm>
            <a:off x="9181241" y="5477910"/>
            <a:ext cx="1218893" cy="6044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Cluster Index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02C50C-86B9-5957-E847-2F6B90A278A0}"/>
              </a:ext>
            </a:extLst>
          </p:cNvPr>
          <p:cNvSpPr/>
          <p:nvPr/>
        </p:nvSpPr>
        <p:spPr>
          <a:xfrm>
            <a:off x="10656154" y="5477911"/>
            <a:ext cx="1330401" cy="6044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Secondary Index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4BDBF47-0B05-E0CD-4DB3-601C8BA3D06C}"/>
              </a:ext>
            </a:extLst>
          </p:cNvPr>
          <p:cNvSpPr/>
          <p:nvPr/>
        </p:nvSpPr>
        <p:spPr>
          <a:xfrm>
            <a:off x="5556566" y="4459492"/>
            <a:ext cx="1444623" cy="6044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 Level-Indexes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7358D72-3AE1-F24D-2D5E-FA699054D5D4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5400000">
            <a:off x="6312295" y="4014406"/>
            <a:ext cx="411670" cy="478503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FA5930A-20A6-E96B-A90E-8B66DF3466CB}"/>
              </a:ext>
            </a:extLst>
          </p:cNvPr>
          <p:cNvCxnSpPr>
            <a:cxnSpLocks/>
            <a:stCxn id="38" idx="2"/>
            <a:endCxn id="17" idx="0"/>
          </p:cNvCxnSpPr>
          <p:nvPr/>
        </p:nvCxnSpPr>
        <p:spPr>
          <a:xfrm rot="5400000">
            <a:off x="8874260" y="4513898"/>
            <a:ext cx="378292" cy="1549730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94FD33F0-4078-6979-E3E4-14D00EA5FF0F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5400000">
            <a:off x="9625334" y="5264972"/>
            <a:ext cx="378293" cy="47583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EAB11D9-0A48-EA9F-722E-98F09035F15C}"/>
              </a:ext>
            </a:extLst>
          </p:cNvPr>
          <p:cNvCxnSpPr>
            <a:cxnSpLocks/>
            <a:stCxn id="38" idx="2"/>
            <a:endCxn id="22" idx="0"/>
          </p:cNvCxnSpPr>
          <p:nvPr/>
        </p:nvCxnSpPr>
        <p:spPr>
          <a:xfrm rot="16200000" flipH="1">
            <a:off x="10390666" y="4547222"/>
            <a:ext cx="378294" cy="1483084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E2DF19-13E1-0CCB-C532-C53B08FD7723}"/>
              </a:ext>
            </a:extLst>
          </p:cNvPr>
          <p:cNvSpPr/>
          <p:nvPr/>
        </p:nvSpPr>
        <p:spPr>
          <a:xfrm>
            <a:off x="6190381" y="2340885"/>
            <a:ext cx="1218893" cy="6044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Ordered Files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4E44492-0756-85B8-A200-7317ECA685A6}"/>
              </a:ext>
            </a:extLst>
          </p:cNvPr>
          <p:cNvSpPr/>
          <p:nvPr/>
        </p:nvSpPr>
        <p:spPr>
          <a:xfrm>
            <a:off x="4754950" y="2340884"/>
            <a:ext cx="1218893" cy="6044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Heap files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6235526-63B0-289B-CFF7-751AF59D2E27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 rot="5400000">
            <a:off x="5757699" y="1306717"/>
            <a:ext cx="640866" cy="1427469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71B9E8A2-6C91-1858-4D00-520BF8211A0E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 rot="16200000" flipH="1">
            <a:off x="6475414" y="2016470"/>
            <a:ext cx="640867" cy="7962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3F86B995-92F5-7603-4296-29D3E52C0E7C}"/>
              </a:ext>
            </a:extLst>
          </p:cNvPr>
          <p:cNvCxnSpPr>
            <a:stCxn id="31" idx="2"/>
            <a:endCxn id="15" idx="0"/>
          </p:cNvCxnSpPr>
          <p:nvPr/>
        </p:nvCxnSpPr>
        <p:spPr>
          <a:xfrm rot="16200000" flipH="1">
            <a:off x="5811883" y="2497861"/>
            <a:ext cx="498012" cy="1392984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A2B6CB9-474E-C2C6-4C43-A6D1B02D3F51}"/>
              </a:ext>
            </a:extLst>
          </p:cNvPr>
          <p:cNvCxnSpPr>
            <a:stCxn id="30" idx="2"/>
            <a:endCxn id="15" idx="0"/>
          </p:cNvCxnSpPr>
          <p:nvPr/>
        </p:nvCxnSpPr>
        <p:spPr>
          <a:xfrm rot="5400000">
            <a:off x="6529600" y="3173130"/>
            <a:ext cx="498011" cy="42447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918D65-6DA9-E53B-46C9-9D3DFF0CB6E3}"/>
              </a:ext>
            </a:extLst>
          </p:cNvPr>
          <p:cNvSpPr/>
          <p:nvPr/>
        </p:nvSpPr>
        <p:spPr>
          <a:xfrm>
            <a:off x="8824511" y="4495154"/>
            <a:ext cx="2027519" cy="60446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Single-level Index</a:t>
            </a: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C1974A0D-3D0E-D026-4792-204EBEC111B2}"/>
              </a:ext>
            </a:extLst>
          </p:cNvPr>
          <p:cNvCxnSpPr>
            <a:cxnSpLocks/>
            <a:stCxn id="15" idx="2"/>
            <a:endCxn id="38" idx="0"/>
          </p:cNvCxnSpPr>
          <p:nvPr/>
        </p:nvCxnSpPr>
        <p:spPr>
          <a:xfrm rot="16200000" flipH="1">
            <a:off x="8074160" y="2731043"/>
            <a:ext cx="447332" cy="3080890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8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Also known as heap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Simplest most basic type of organisation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Records placed in file in insertion order</a:t>
            </a:r>
          </a:p>
          <a:p>
            <a:pPr marL="1143000" lvl="1" indent="-457200"/>
            <a:r>
              <a:rPr lang="en-GB" dirty="0"/>
              <a:t>New records placed at end of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Inserting new record very efficient</a:t>
            </a:r>
          </a:p>
          <a:p>
            <a:pPr marL="1143000" lvl="1" indent="-457200"/>
            <a:r>
              <a:rPr lang="en-GB" dirty="0"/>
              <a:t>Address of last block kept in file header</a:t>
            </a:r>
          </a:p>
          <a:p>
            <a:pPr marL="1143000" lvl="1" indent="-457200"/>
            <a:r>
              <a:rPr lang="en-GB" dirty="0"/>
              <a:t>Last file block copied to buffer</a:t>
            </a:r>
          </a:p>
          <a:p>
            <a:pPr marL="1143000" lvl="1" indent="-457200"/>
            <a:r>
              <a:rPr lang="en-GB" dirty="0"/>
              <a:t>New record added and written to disk</a:t>
            </a:r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organisation: Unordered (Heap)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805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Searching for records is very expensive</a:t>
            </a:r>
          </a:p>
          <a:p>
            <a:pPr marL="1143000" lvl="1" indent="-457200"/>
            <a:r>
              <a:rPr lang="en-GB" dirty="0"/>
              <a:t>Linear search 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Deletion of record expensive and inefficient</a:t>
            </a:r>
          </a:p>
          <a:p>
            <a:pPr marL="1143000" lvl="1" indent="-457200"/>
            <a:r>
              <a:rPr lang="en-GB" dirty="0"/>
              <a:t>Linear search to find the block with the </a:t>
            </a:r>
            <a:r>
              <a:rPr lang="en-GB" dirty="0">
                <a:solidFill>
                  <a:srgbClr val="FF0000"/>
                </a:solidFill>
              </a:rPr>
              <a:t>record</a:t>
            </a:r>
            <a:r>
              <a:rPr lang="en-GB" dirty="0"/>
              <a:t> to be deleted</a:t>
            </a:r>
          </a:p>
          <a:p>
            <a:pPr marL="1143000" lvl="1" indent="-457200"/>
            <a:r>
              <a:rPr lang="en-GB" dirty="0"/>
              <a:t>Copy </a:t>
            </a:r>
            <a:r>
              <a:rPr lang="en-GB" dirty="0">
                <a:solidFill>
                  <a:srgbClr val="00B050"/>
                </a:solidFill>
              </a:rPr>
              <a:t>block (page) </a:t>
            </a:r>
            <a:r>
              <a:rPr lang="en-GB" dirty="0"/>
              <a:t>to buffer</a:t>
            </a:r>
          </a:p>
          <a:p>
            <a:pPr marL="1143000" lvl="1" indent="-457200"/>
            <a:r>
              <a:rPr lang="en-GB" dirty="0"/>
              <a:t>Delete the record within the block while the block is in the buffer.</a:t>
            </a:r>
          </a:p>
          <a:p>
            <a:pPr marL="1143000" lvl="1" indent="-457200"/>
            <a:r>
              <a:rPr lang="en-GB" dirty="0"/>
              <a:t>Rewrite block to disk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Leaves unused space on disk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Large no. of deletes leads to much wasted space</a:t>
            </a:r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organisation: Unordered (Heap)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192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Alternative deletion approach</a:t>
            </a:r>
          </a:p>
          <a:p>
            <a:pPr marL="1143000" lvl="1" indent="-457200"/>
            <a:r>
              <a:rPr lang="en-GB" dirty="0"/>
              <a:t>Use deletion marker</a:t>
            </a:r>
          </a:p>
          <a:p>
            <a:pPr marL="1143000" lvl="1" indent="-457200"/>
            <a:r>
              <a:rPr lang="en-GB" dirty="0"/>
              <a:t>Extra bit set to mark records as deleted</a:t>
            </a:r>
          </a:p>
          <a:p>
            <a:pPr marL="1143000" lvl="1" indent="-457200"/>
            <a:r>
              <a:rPr lang="en-GB" dirty="0"/>
              <a:t>Search operations ignore deleted records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Unordered records require periodic file reorganisations to reclaim unused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organisation: Unordered (Heap)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9177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F314-D321-F7E1-20E7-8EC5307F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Heap Files: 1 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D6DA-AB4C-5611-97F4-36A0A3276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(Filename, Header </a:t>
            </a:r>
            <a:r>
              <a:rPr lang="en-GB" dirty="0" err="1"/>
              <a:t>PageID</a:t>
            </a:r>
            <a:r>
              <a:rPr lang="en-GB" dirty="0"/>
              <a:t>) stored in known </a:t>
            </a:r>
            <a:r>
              <a:rPr lang="en-GB" dirty="0" err="1"/>
              <a:t>catalog</a:t>
            </a:r>
            <a:endParaRPr lang="en-GB" dirty="0"/>
          </a:p>
          <a:p>
            <a:r>
              <a:rPr lang="en-GB" dirty="0"/>
              <a:t>Each page has 2 pointers (</a:t>
            </a:r>
            <a:r>
              <a:rPr lang="en-GB" dirty="0" err="1"/>
              <a:t>PageIDs</a:t>
            </a:r>
            <a:r>
              <a:rPr lang="en-GB" dirty="0"/>
              <a:t>) and data records</a:t>
            </a:r>
          </a:p>
          <a:p>
            <a:r>
              <a:rPr lang="en-GB" dirty="0"/>
              <a:t>Pages in second list have some free space</a:t>
            </a:r>
          </a:p>
          <a:p>
            <a:endParaRPr lang="en-GB" dirty="0"/>
          </a:p>
        </p:txBody>
      </p:sp>
      <p:sp>
        <p:nvSpPr>
          <p:cNvPr id="606" name="Slide Number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77</a:t>
            </a:fld>
            <a:endParaRPr/>
          </a:p>
        </p:txBody>
      </p:sp>
      <p:sp>
        <p:nvSpPr>
          <p:cNvPr id="610" name="(Filename, Header PageID) stored in known catalog…"/>
          <p:cNvSpPr txBox="1"/>
          <p:nvPr/>
        </p:nvSpPr>
        <p:spPr>
          <a:xfrm>
            <a:off x="2032634" y="4570414"/>
            <a:ext cx="8289737" cy="1402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81000" indent="-381000">
              <a:spcBef>
                <a:spcPts val="1000"/>
              </a:spcBef>
              <a:buClr>
                <a:srgbClr val="92D050"/>
              </a:buClr>
              <a:buSzPct val="100000"/>
              <a:buChar char="❖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  <p:grpSp>
        <p:nvGrpSpPr>
          <p:cNvPr id="654" name="Group"/>
          <p:cNvGrpSpPr/>
          <p:nvPr/>
        </p:nvGrpSpPr>
        <p:grpSpPr>
          <a:xfrm>
            <a:off x="2355181" y="1587491"/>
            <a:ext cx="7497763" cy="3148023"/>
            <a:chOff x="0" y="0"/>
            <a:chExt cx="7497762" cy="3148022"/>
          </a:xfrm>
        </p:grpSpPr>
        <p:sp>
          <p:nvSpPr>
            <p:cNvPr id="611" name="Rectangle 7"/>
            <p:cNvSpPr/>
            <p:nvPr/>
          </p:nvSpPr>
          <p:spPr>
            <a:xfrm>
              <a:off x="1371600" y="230196"/>
              <a:ext cx="1206501" cy="825501"/>
            </a:xfrm>
            <a:prstGeom prst="rect">
              <a:avLst/>
            </a:prstGeom>
            <a:solidFill>
              <a:schemeClr val="accent1">
                <a:lumOff val="23725"/>
              </a:schemeClr>
            </a:solidFill>
            <a:ln w="12700" cap="flat">
              <a:solidFill>
                <a:srgbClr val="30303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12" name="Rectangle 8"/>
            <p:cNvSpPr/>
            <p:nvPr/>
          </p:nvSpPr>
          <p:spPr>
            <a:xfrm>
              <a:off x="2819400" y="230196"/>
              <a:ext cx="1206501" cy="825501"/>
            </a:xfrm>
            <a:prstGeom prst="rect">
              <a:avLst/>
            </a:prstGeom>
            <a:solidFill>
              <a:schemeClr val="accent1">
                <a:lumOff val="23725"/>
              </a:schemeClr>
            </a:solidFill>
            <a:ln w="12700" cap="flat">
              <a:solidFill>
                <a:srgbClr val="30303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13" name="Rectangle 9"/>
            <p:cNvSpPr/>
            <p:nvPr/>
          </p:nvSpPr>
          <p:spPr>
            <a:xfrm>
              <a:off x="4724400" y="230196"/>
              <a:ext cx="1206501" cy="825501"/>
            </a:xfrm>
            <a:prstGeom prst="rect">
              <a:avLst/>
            </a:prstGeom>
            <a:solidFill>
              <a:schemeClr val="accent1">
                <a:lumOff val="23725"/>
              </a:schemeClr>
            </a:solidFill>
            <a:ln w="12700" cap="flat">
              <a:solidFill>
                <a:srgbClr val="30303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grpSp>
          <p:nvGrpSpPr>
            <p:cNvPr id="617" name="Group 10"/>
            <p:cNvGrpSpPr/>
            <p:nvPr/>
          </p:nvGrpSpPr>
          <p:grpSpPr>
            <a:xfrm>
              <a:off x="1371600" y="1677997"/>
              <a:ext cx="4559301" cy="825501"/>
              <a:chOff x="0" y="0"/>
              <a:chExt cx="4559300" cy="825500"/>
            </a:xfrm>
          </p:grpSpPr>
          <p:sp>
            <p:nvSpPr>
              <p:cNvPr id="614" name="Rectangle 11"/>
              <p:cNvSpPr/>
              <p:nvPr/>
            </p:nvSpPr>
            <p:spPr>
              <a:xfrm>
                <a:off x="-1" y="-1"/>
                <a:ext cx="1206501" cy="825501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15" name="Rectangle 12"/>
              <p:cNvSpPr/>
              <p:nvPr/>
            </p:nvSpPr>
            <p:spPr>
              <a:xfrm>
                <a:off x="1447800" y="-1"/>
                <a:ext cx="1206501" cy="825501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16" name="Rectangle 13"/>
              <p:cNvSpPr/>
              <p:nvPr/>
            </p:nvSpPr>
            <p:spPr>
              <a:xfrm>
                <a:off x="3352800" y="-1"/>
                <a:ext cx="1206501" cy="825501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</p:grpSp>
        <p:sp>
          <p:nvSpPr>
            <p:cNvPr id="618" name="Rectangle 14"/>
            <p:cNvSpPr/>
            <p:nvPr/>
          </p:nvSpPr>
          <p:spPr>
            <a:xfrm>
              <a:off x="0" y="992197"/>
              <a:ext cx="1206500" cy="825501"/>
            </a:xfrm>
            <a:prstGeom prst="rect">
              <a:avLst/>
            </a:prstGeom>
            <a:solidFill>
              <a:schemeClr val="accent2">
                <a:lumOff val="23627"/>
              </a:schemeClr>
            </a:solidFill>
            <a:ln w="12700" cap="flat">
              <a:solidFill>
                <a:srgbClr val="30303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19" name="Rectangle 15"/>
            <p:cNvSpPr/>
            <p:nvPr/>
          </p:nvSpPr>
          <p:spPr>
            <a:xfrm>
              <a:off x="585390" y="104506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 algn="ctr">
                <a:defRPr b="1"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Header</a:t>
              </a:r>
            </a:p>
            <a:p>
              <a:pPr algn="ctr">
                <a:defRPr b="1"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</a:t>
              </a:r>
            </a:p>
          </p:txBody>
        </p:sp>
        <p:sp>
          <p:nvSpPr>
            <p:cNvPr id="620" name="Rectangle 16"/>
            <p:cNvSpPr/>
            <p:nvPr/>
          </p:nvSpPr>
          <p:spPr>
            <a:xfrm>
              <a:off x="1652587" y="31909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</a:t>
              </a:r>
            </a:p>
          </p:txBody>
        </p:sp>
        <p:sp>
          <p:nvSpPr>
            <p:cNvPr id="621" name="Rectangle 17"/>
            <p:cNvSpPr/>
            <p:nvPr/>
          </p:nvSpPr>
          <p:spPr>
            <a:xfrm>
              <a:off x="3100387" y="31909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</a:t>
              </a:r>
            </a:p>
          </p:txBody>
        </p:sp>
        <p:sp>
          <p:nvSpPr>
            <p:cNvPr id="622" name="Rectangle 18"/>
            <p:cNvSpPr/>
            <p:nvPr/>
          </p:nvSpPr>
          <p:spPr>
            <a:xfrm>
              <a:off x="5005387" y="31909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</a:t>
              </a:r>
            </a:p>
          </p:txBody>
        </p:sp>
        <p:sp>
          <p:nvSpPr>
            <p:cNvPr id="623" name="Rectangle 19"/>
            <p:cNvSpPr/>
            <p:nvPr/>
          </p:nvSpPr>
          <p:spPr>
            <a:xfrm>
              <a:off x="1652587" y="176689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</a:t>
              </a:r>
            </a:p>
          </p:txBody>
        </p:sp>
        <p:sp>
          <p:nvSpPr>
            <p:cNvPr id="624" name="Rectangle 20"/>
            <p:cNvSpPr/>
            <p:nvPr/>
          </p:nvSpPr>
          <p:spPr>
            <a:xfrm>
              <a:off x="3100387" y="172562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</a:t>
              </a:r>
            </a:p>
          </p:txBody>
        </p:sp>
        <p:sp>
          <p:nvSpPr>
            <p:cNvPr id="625" name="Rectangle 21"/>
            <p:cNvSpPr/>
            <p:nvPr/>
          </p:nvSpPr>
          <p:spPr>
            <a:xfrm>
              <a:off x="5005387" y="172562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</a:t>
              </a:r>
            </a:p>
          </p:txBody>
        </p:sp>
        <p:sp>
          <p:nvSpPr>
            <p:cNvPr id="626" name="Arc 22"/>
            <p:cNvSpPr/>
            <p:nvPr/>
          </p:nvSpPr>
          <p:spPr>
            <a:xfrm>
              <a:off x="760384" y="609609"/>
              <a:ext cx="608049" cy="37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9" y="9664"/>
                    <a:pt x="9731" y="3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CF0E3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27" name="Arc 23"/>
            <p:cNvSpPr/>
            <p:nvPr/>
          </p:nvSpPr>
          <p:spPr>
            <a:xfrm rot="7560000">
              <a:off x="1289724" y="991860"/>
              <a:ext cx="609573" cy="381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895" y="0"/>
                    <a:pt x="21551" y="9656"/>
                    <a:pt x="21600" y="21600"/>
                  </a:cubicBezTo>
                </a:path>
              </a:pathLst>
            </a:custGeom>
            <a:noFill/>
            <a:ln w="12700" cap="rnd">
              <a:solidFill>
                <a:srgbClr val="AD010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28" name="Arc 24"/>
            <p:cNvSpPr/>
            <p:nvPr/>
          </p:nvSpPr>
          <p:spPr>
            <a:xfrm>
              <a:off x="2284393" y="0"/>
              <a:ext cx="838220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CF0E3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29" name="Arc 25"/>
            <p:cNvSpPr/>
            <p:nvPr/>
          </p:nvSpPr>
          <p:spPr>
            <a:xfrm rot="10800000">
              <a:off x="2360612" y="1066819"/>
              <a:ext cx="838221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AD010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0" name="Arc 26"/>
            <p:cNvSpPr/>
            <p:nvPr/>
          </p:nvSpPr>
          <p:spPr>
            <a:xfrm>
              <a:off x="3427393" y="0"/>
              <a:ext cx="838221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CF0E3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1" name="Arc 27"/>
            <p:cNvSpPr/>
            <p:nvPr/>
          </p:nvSpPr>
          <p:spPr>
            <a:xfrm rot="10800000">
              <a:off x="3503612" y="1066819"/>
              <a:ext cx="838221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AD010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2" name="Arc 28"/>
            <p:cNvSpPr/>
            <p:nvPr/>
          </p:nvSpPr>
          <p:spPr>
            <a:xfrm>
              <a:off x="4570393" y="0"/>
              <a:ext cx="838221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CF0E3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3" name="Arc 29"/>
            <p:cNvSpPr/>
            <p:nvPr/>
          </p:nvSpPr>
          <p:spPr>
            <a:xfrm rot="10800000">
              <a:off x="4646612" y="1066819"/>
              <a:ext cx="838221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AD010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4" name="Arc 30"/>
            <p:cNvSpPr/>
            <p:nvPr/>
          </p:nvSpPr>
          <p:spPr>
            <a:xfrm>
              <a:off x="2284393" y="1447800"/>
              <a:ext cx="838220" cy="22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063DE8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5" name="Arc 31"/>
            <p:cNvSpPr/>
            <p:nvPr/>
          </p:nvSpPr>
          <p:spPr>
            <a:xfrm rot="10800000">
              <a:off x="2360612" y="2514619"/>
              <a:ext cx="838221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B760F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6" name="Arc 32"/>
            <p:cNvSpPr/>
            <p:nvPr/>
          </p:nvSpPr>
          <p:spPr>
            <a:xfrm>
              <a:off x="3427393" y="1447800"/>
              <a:ext cx="838221" cy="22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063DE8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7" name="Arc 33"/>
            <p:cNvSpPr/>
            <p:nvPr/>
          </p:nvSpPr>
          <p:spPr>
            <a:xfrm rot="10800000">
              <a:off x="3503612" y="2514619"/>
              <a:ext cx="838221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B760F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8" name="Arc 34"/>
            <p:cNvSpPr/>
            <p:nvPr/>
          </p:nvSpPr>
          <p:spPr>
            <a:xfrm>
              <a:off x="4494193" y="1447800"/>
              <a:ext cx="838221" cy="22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063DE8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39" name="Arc 35"/>
            <p:cNvSpPr/>
            <p:nvPr/>
          </p:nvSpPr>
          <p:spPr>
            <a:xfrm rot="10800000">
              <a:off x="4570412" y="2514619"/>
              <a:ext cx="838221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B760F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40" name="Arc 36"/>
            <p:cNvSpPr/>
            <p:nvPr/>
          </p:nvSpPr>
          <p:spPr>
            <a:xfrm rot="3240000">
              <a:off x="1218262" y="1448144"/>
              <a:ext cx="60804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7" y="9650"/>
                    <a:pt x="9766" y="3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30303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41" name="Arc 37"/>
            <p:cNvSpPr/>
            <p:nvPr/>
          </p:nvSpPr>
          <p:spPr>
            <a:xfrm rot="10800000">
              <a:off x="833437" y="1828809"/>
              <a:ext cx="609601" cy="381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rgbClr val="063DE8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42" name="Rectangle 38"/>
            <p:cNvSpPr/>
            <p:nvPr/>
          </p:nvSpPr>
          <p:spPr>
            <a:xfrm>
              <a:off x="6227762" y="187802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Pages with</a:t>
              </a:r>
            </a:p>
            <a:p>
              <a:pPr>
                <a:defRPr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Free Space</a:t>
              </a:r>
            </a:p>
          </p:txBody>
        </p:sp>
        <p:sp>
          <p:nvSpPr>
            <p:cNvPr id="643" name="Rectangle 39"/>
            <p:cNvSpPr/>
            <p:nvPr/>
          </p:nvSpPr>
          <p:spPr>
            <a:xfrm>
              <a:off x="6226175" y="43180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r>
                <a:t>Full Pages</a:t>
              </a:r>
            </a:p>
          </p:txBody>
        </p:sp>
        <p:sp>
          <p:nvSpPr>
            <p:cNvPr id="644" name="Arc 40"/>
            <p:cNvSpPr/>
            <p:nvPr/>
          </p:nvSpPr>
          <p:spPr>
            <a:xfrm>
              <a:off x="5713393" y="0"/>
              <a:ext cx="838221" cy="22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CF0E3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grpSp>
          <p:nvGrpSpPr>
            <p:cNvPr id="648" name="Group 41"/>
            <p:cNvGrpSpPr/>
            <p:nvPr/>
          </p:nvGrpSpPr>
          <p:grpSpPr>
            <a:xfrm>
              <a:off x="6394450" y="223846"/>
              <a:ext cx="228601" cy="152401"/>
              <a:chOff x="0" y="0"/>
              <a:chExt cx="228600" cy="152400"/>
            </a:xfrm>
          </p:grpSpPr>
          <p:sp>
            <p:nvSpPr>
              <p:cNvPr id="645" name="Line 42"/>
              <p:cNvSpPr/>
              <p:nvPr/>
            </p:nvSpPr>
            <p:spPr>
              <a:xfrm>
                <a:off x="0" y="0"/>
                <a:ext cx="228600" cy="0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  <p:sp>
            <p:nvSpPr>
              <p:cNvPr id="646" name="Line 43"/>
              <p:cNvSpPr/>
              <p:nvPr/>
            </p:nvSpPr>
            <p:spPr>
              <a:xfrm>
                <a:off x="38100" y="76200"/>
                <a:ext cx="152400" cy="1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  <p:sp>
            <p:nvSpPr>
              <p:cNvPr id="647" name="Line 44"/>
              <p:cNvSpPr/>
              <p:nvPr/>
            </p:nvSpPr>
            <p:spPr>
              <a:xfrm>
                <a:off x="76200" y="152400"/>
                <a:ext cx="76201" cy="1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</p:grpSp>
        <p:grpSp>
          <p:nvGrpSpPr>
            <p:cNvPr id="652" name="Group 45"/>
            <p:cNvGrpSpPr/>
            <p:nvPr/>
          </p:nvGrpSpPr>
          <p:grpSpPr>
            <a:xfrm>
              <a:off x="6318250" y="1671647"/>
              <a:ext cx="228601" cy="152401"/>
              <a:chOff x="0" y="0"/>
              <a:chExt cx="228600" cy="152400"/>
            </a:xfrm>
          </p:grpSpPr>
          <p:sp>
            <p:nvSpPr>
              <p:cNvPr id="649" name="Line 46"/>
              <p:cNvSpPr/>
              <p:nvPr/>
            </p:nvSpPr>
            <p:spPr>
              <a:xfrm>
                <a:off x="0" y="0"/>
                <a:ext cx="228600" cy="0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  <p:sp>
            <p:nvSpPr>
              <p:cNvPr id="650" name="Line 47"/>
              <p:cNvSpPr/>
              <p:nvPr/>
            </p:nvSpPr>
            <p:spPr>
              <a:xfrm>
                <a:off x="38100" y="76200"/>
                <a:ext cx="152400" cy="1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  <p:sp>
            <p:nvSpPr>
              <p:cNvPr id="651" name="Line 48"/>
              <p:cNvSpPr/>
              <p:nvPr/>
            </p:nvSpPr>
            <p:spPr>
              <a:xfrm>
                <a:off x="76200" y="152400"/>
                <a:ext cx="76201" cy="1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</p:grpSp>
        <p:sp>
          <p:nvSpPr>
            <p:cNvPr id="653" name="Arc 49"/>
            <p:cNvSpPr/>
            <p:nvPr/>
          </p:nvSpPr>
          <p:spPr>
            <a:xfrm>
              <a:off x="5637193" y="1447800"/>
              <a:ext cx="838221" cy="22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80"/>
                  </a:moveTo>
                  <a:cubicBezTo>
                    <a:pt x="138" y="8383"/>
                    <a:pt x="4932" y="0"/>
                    <a:pt x="10799" y="0"/>
                  </a:cubicBezTo>
                  <a:cubicBezTo>
                    <a:pt x="16764" y="1"/>
                    <a:pt x="21600" y="8656"/>
                    <a:pt x="21600" y="19334"/>
                  </a:cubicBezTo>
                  <a:cubicBezTo>
                    <a:pt x="21600" y="20091"/>
                    <a:pt x="21575" y="20848"/>
                    <a:pt x="21525" y="21600"/>
                  </a:cubicBezTo>
                </a:path>
              </a:pathLst>
            </a:custGeom>
            <a:noFill/>
            <a:ln w="12700" cap="rnd">
              <a:solidFill>
                <a:srgbClr val="063DE8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 build="p" animBg="1" advAuto="0"/>
      <p:bldP spid="654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0CF8-3361-5D99-D836-6F32EE1C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Heap Files: 2 Page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AD9A-8577-8071-6BE5-6DEB95BD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Entry in a directory for each page:</a:t>
            </a:r>
          </a:p>
          <a:p>
            <a:pPr lvl="1"/>
            <a:r>
              <a:rPr lang="en-GB" dirty="0"/>
              <a:t>Is it free or full?</a:t>
            </a:r>
          </a:p>
          <a:p>
            <a:pPr lvl="1"/>
            <a:r>
              <a:rPr lang="en-GB" dirty="0"/>
              <a:t>How many bytes of free space?</a:t>
            </a:r>
          </a:p>
          <a:p>
            <a:r>
              <a:rPr lang="en-GB" dirty="0"/>
              <a:t>Faster to identify page with free space to add records</a:t>
            </a:r>
          </a:p>
          <a:p>
            <a:endParaRPr lang="en-GB" dirty="0"/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GB" smtClean="0"/>
              <a:pPr/>
              <a:t>78</a:t>
            </a:fld>
            <a:endParaRPr/>
          </a:p>
        </p:txBody>
      </p:sp>
      <p:sp>
        <p:nvSpPr>
          <p:cNvPr id="661" name="Entry in directory for each page:…"/>
          <p:cNvSpPr txBox="1"/>
          <p:nvPr/>
        </p:nvSpPr>
        <p:spPr>
          <a:xfrm>
            <a:off x="1956433" y="4639038"/>
            <a:ext cx="8279134" cy="1884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81000" indent="-381000">
              <a:spcBef>
                <a:spcPts val="1000"/>
              </a:spcBef>
              <a:buClr>
                <a:srgbClr val="92D050"/>
              </a:buClr>
              <a:buSzPct val="100000"/>
              <a:buChar char="❖"/>
              <a:defRPr sz="24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  <p:grpSp>
        <p:nvGrpSpPr>
          <p:cNvPr id="701" name="Group 6"/>
          <p:cNvGrpSpPr/>
          <p:nvPr/>
        </p:nvGrpSpPr>
        <p:grpSpPr>
          <a:xfrm>
            <a:off x="3624264" y="1354675"/>
            <a:ext cx="4198937" cy="3047289"/>
            <a:chOff x="0" y="0"/>
            <a:chExt cx="4198936" cy="3047288"/>
          </a:xfrm>
        </p:grpSpPr>
        <p:grpSp>
          <p:nvGrpSpPr>
            <p:cNvPr id="668" name="Group 7"/>
            <p:cNvGrpSpPr/>
            <p:nvPr/>
          </p:nvGrpSpPr>
          <p:grpSpPr>
            <a:xfrm>
              <a:off x="1011237" y="298450"/>
              <a:ext cx="977900" cy="685800"/>
              <a:chOff x="0" y="0"/>
              <a:chExt cx="977899" cy="685800"/>
            </a:xfrm>
          </p:grpSpPr>
          <p:sp>
            <p:nvSpPr>
              <p:cNvPr id="662" name="Rectangle 8"/>
              <p:cNvSpPr/>
              <p:nvPr/>
            </p:nvSpPr>
            <p:spPr>
              <a:xfrm>
                <a:off x="-1" y="635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63" name="Rectangle 9"/>
              <p:cNvSpPr/>
              <p:nvPr/>
            </p:nvSpPr>
            <p:spPr>
              <a:xfrm>
                <a:off x="-1" y="17780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64" name="Rectangle 10"/>
              <p:cNvSpPr/>
              <p:nvPr/>
            </p:nvSpPr>
            <p:spPr>
              <a:xfrm>
                <a:off x="-1" y="34925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65" name="Rectangle 11"/>
              <p:cNvSpPr/>
              <p:nvPr/>
            </p:nvSpPr>
            <p:spPr>
              <a:xfrm>
                <a:off x="-1" y="52070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66" name="Line 12"/>
              <p:cNvSpPr/>
              <p:nvPr/>
            </p:nvSpPr>
            <p:spPr>
              <a:xfrm flipH="1">
                <a:off x="303212" y="0"/>
                <a:ext cx="1" cy="685800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  <p:sp>
            <p:nvSpPr>
              <p:cNvPr id="667" name="Line 13"/>
              <p:cNvSpPr/>
              <p:nvPr/>
            </p:nvSpPr>
            <p:spPr>
              <a:xfrm flipH="1">
                <a:off x="674687" y="0"/>
                <a:ext cx="1" cy="685800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</p:grpSp>
        <p:grpSp>
          <p:nvGrpSpPr>
            <p:cNvPr id="675" name="Group 14"/>
            <p:cNvGrpSpPr/>
            <p:nvPr/>
          </p:nvGrpSpPr>
          <p:grpSpPr>
            <a:xfrm>
              <a:off x="1011237" y="1136650"/>
              <a:ext cx="977900" cy="685800"/>
              <a:chOff x="0" y="0"/>
              <a:chExt cx="977899" cy="685800"/>
            </a:xfrm>
          </p:grpSpPr>
          <p:sp>
            <p:nvSpPr>
              <p:cNvPr id="669" name="Rectangle 15"/>
              <p:cNvSpPr/>
              <p:nvPr/>
            </p:nvSpPr>
            <p:spPr>
              <a:xfrm>
                <a:off x="-1" y="635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70" name="Rectangle 16"/>
              <p:cNvSpPr/>
              <p:nvPr/>
            </p:nvSpPr>
            <p:spPr>
              <a:xfrm>
                <a:off x="-1" y="17780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71" name="Rectangle 17"/>
              <p:cNvSpPr/>
              <p:nvPr/>
            </p:nvSpPr>
            <p:spPr>
              <a:xfrm>
                <a:off x="-1" y="34925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72" name="Rectangle 18"/>
              <p:cNvSpPr/>
              <p:nvPr/>
            </p:nvSpPr>
            <p:spPr>
              <a:xfrm>
                <a:off x="-1" y="52070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73" name="Line 19"/>
              <p:cNvSpPr/>
              <p:nvPr/>
            </p:nvSpPr>
            <p:spPr>
              <a:xfrm flipH="1">
                <a:off x="303212" y="0"/>
                <a:ext cx="1" cy="685800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  <p:sp>
            <p:nvSpPr>
              <p:cNvPr id="674" name="Line 20"/>
              <p:cNvSpPr/>
              <p:nvPr/>
            </p:nvSpPr>
            <p:spPr>
              <a:xfrm flipH="1">
                <a:off x="674687" y="0"/>
                <a:ext cx="1" cy="685800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</p:grpSp>
        <p:grpSp>
          <p:nvGrpSpPr>
            <p:cNvPr id="682" name="Group 21"/>
            <p:cNvGrpSpPr/>
            <p:nvPr/>
          </p:nvGrpSpPr>
          <p:grpSpPr>
            <a:xfrm>
              <a:off x="1011237" y="1974850"/>
              <a:ext cx="977900" cy="685800"/>
              <a:chOff x="0" y="0"/>
              <a:chExt cx="977899" cy="685800"/>
            </a:xfrm>
          </p:grpSpPr>
          <p:sp>
            <p:nvSpPr>
              <p:cNvPr id="676" name="Rectangle 22"/>
              <p:cNvSpPr/>
              <p:nvPr/>
            </p:nvSpPr>
            <p:spPr>
              <a:xfrm>
                <a:off x="-1" y="635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77" name="Rectangle 23"/>
              <p:cNvSpPr/>
              <p:nvPr/>
            </p:nvSpPr>
            <p:spPr>
              <a:xfrm>
                <a:off x="-1" y="17780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78" name="Rectangle 24"/>
              <p:cNvSpPr/>
              <p:nvPr/>
            </p:nvSpPr>
            <p:spPr>
              <a:xfrm>
                <a:off x="-1" y="34925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79" name="Rectangle 25"/>
              <p:cNvSpPr/>
              <p:nvPr/>
            </p:nvSpPr>
            <p:spPr>
              <a:xfrm>
                <a:off x="-1" y="520700"/>
                <a:ext cx="977901" cy="158750"/>
              </a:xfrm>
              <a:prstGeom prst="rect">
                <a:avLst/>
              </a:prstGeom>
              <a:solidFill>
                <a:srgbClr val="D89243"/>
              </a:solidFill>
              <a:ln w="12700" cap="flat">
                <a:solidFill>
                  <a:srgbClr val="30303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80" name="Line 26"/>
              <p:cNvSpPr/>
              <p:nvPr/>
            </p:nvSpPr>
            <p:spPr>
              <a:xfrm flipH="1">
                <a:off x="303212" y="0"/>
                <a:ext cx="1" cy="685800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  <p:sp>
            <p:nvSpPr>
              <p:cNvPr id="681" name="Line 27"/>
              <p:cNvSpPr/>
              <p:nvPr/>
            </p:nvSpPr>
            <p:spPr>
              <a:xfrm flipH="1">
                <a:off x="674687" y="0"/>
                <a:ext cx="1" cy="685800"/>
              </a:xfrm>
              <a:prstGeom prst="line">
                <a:avLst/>
              </a:prstGeom>
              <a:noFill/>
              <a:ln w="12700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 sz="2400"/>
              </a:p>
            </p:txBody>
          </p:sp>
        </p:grpSp>
        <p:sp>
          <p:nvSpPr>
            <p:cNvPr id="683" name="Rectangle 28"/>
            <p:cNvSpPr/>
            <p:nvPr/>
          </p:nvSpPr>
          <p:spPr>
            <a:xfrm>
              <a:off x="3221037" y="0"/>
              <a:ext cx="977900" cy="673100"/>
            </a:xfrm>
            <a:prstGeom prst="rect">
              <a:avLst/>
            </a:prstGeom>
            <a:solidFill>
              <a:schemeClr val="accent1">
                <a:lumOff val="23725"/>
              </a:schemeClr>
            </a:solidFill>
            <a:ln w="12700" cap="flat">
              <a:solidFill>
                <a:srgbClr val="30303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84" name="Rectangle 29"/>
            <p:cNvSpPr/>
            <p:nvPr/>
          </p:nvSpPr>
          <p:spPr>
            <a:xfrm>
              <a:off x="3221037" y="914400"/>
              <a:ext cx="977900" cy="673100"/>
            </a:xfrm>
            <a:prstGeom prst="rect">
              <a:avLst/>
            </a:prstGeom>
            <a:solidFill>
              <a:schemeClr val="accent1">
                <a:lumOff val="23725"/>
              </a:schemeClr>
            </a:solidFill>
            <a:ln w="12700" cap="flat">
              <a:solidFill>
                <a:srgbClr val="30303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85" name="Rectangle 30"/>
            <p:cNvSpPr/>
            <p:nvPr/>
          </p:nvSpPr>
          <p:spPr>
            <a:xfrm>
              <a:off x="3221037" y="2286000"/>
              <a:ext cx="977900" cy="673100"/>
            </a:xfrm>
            <a:prstGeom prst="rect">
              <a:avLst/>
            </a:prstGeom>
            <a:solidFill>
              <a:schemeClr val="accent1">
                <a:lumOff val="23725"/>
              </a:schemeClr>
            </a:solidFill>
            <a:ln w="12700" cap="flat">
              <a:solidFill>
                <a:srgbClr val="30303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86" name="Rectangle 31"/>
            <p:cNvSpPr txBox="1"/>
            <p:nvPr/>
          </p:nvSpPr>
          <p:spPr>
            <a:xfrm>
              <a:off x="3317347" y="12700"/>
              <a:ext cx="78528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 1</a:t>
              </a:r>
            </a:p>
          </p:txBody>
        </p:sp>
        <p:sp>
          <p:nvSpPr>
            <p:cNvPr id="687" name="Rectangle 32"/>
            <p:cNvSpPr txBox="1"/>
            <p:nvPr/>
          </p:nvSpPr>
          <p:spPr>
            <a:xfrm>
              <a:off x="3317347" y="927100"/>
              <a:ext cx="785280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 2</a:t>
              </a:r>
            </a:p>
          </p:txBody>
        </p:sp>
        <p:sp>
          <p:nvSpPr>
            <p:cNvPr id="688" name="Rectangle 33"/>
            <p:cNvSpPr txBox="1"/>
            <p:nvPr/>
          </p:nvSpPr>
          <p:spPr>
            <a:xfrm>
              <a:off x="3303450" y="2298700"/>
              <a:ext cx="813074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 N</a:t>
              </a:r>
            </a:p>
          </p:txBody>
        </p:sp>
        <p:sp>
          <p:nvSpPr>
            <p:cNvPr id="689" name="Rectangle 34"/>
            <p:cNvSpPr txBox="1"/>
            <p:nvPr/>
          </p:nvSpPr>
          <p:spPr>
            <a:xfrm>
              <a:off x="0" y="352425"/>
              <a:ext cx="927597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>
                <a:defRPr b="1"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Header</a:t>
              </a:r>
            </a:p>
            <a:p>
              <a:pPr>
                <a:defRPr b="1">
                  <a:solidFill>
                    <a:srgbClr val="40404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Page</a:t>
              </a:r>
            </a:p>
          </p:txBody>
        </p:sp>
        <p:sp>
          <p:nvSpPr>
            <p:cNvPr id="690" name="Rectangle 35"/>
            <p:cNvSpPr txBox="1"/>
            <p:nvPr/>
          </p:nvSpPr>
          <p:spPr>
            <a:xfrm>
              <a:off x="917233" y="2678988"/>
              <a:ext cx="1165908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b="1">
                  <a:solidFill>
                    <a:srgbClr val="303030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r>
                <a:t>Directory</a:t>
              </a:r>
            </a:p>
          </p:txBody>
        </p:sp>
        <p:grpSp>
          <p:nvGrpSpPr>
            <p:cNvPr id="693" name="Group 36"/>
            <p:cNvGrpSpPr/>
            <p:nvPr/>
          </p:nvGrpSpPr>
          <p:grpSpPr>
            <a:xfrm>
              <a:off x="628632" y="912812"/>
              <a:ext cx="381018" cy="300031"/>
              <a:chOff x="-17" y="0"/>
              <a:chExt cx="381017" cy="300030"/>
            </a:xfrm>
          </p:grpSpPr>
          <p:sp>
            <p:nvSpPr>
              <p:cNvPr id="691" name="Arc 37"/>
              <p:cNvSpPr/>
              <p:nvPr/>
            </p:nvSpPr>
            <p:spPr>
              <a:xfrm>
                <a:off x="-18" y="0"/>
                <a:ext cx="379431" cy="1492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245" y="9634"/>
                      <a:pt x="9830" y="50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72605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92" name="Arc 38"/>
              <p:cNvSpPr/>
              <p:nvPr/>
            </p:nvSpPr>
            <p:spPr>
              <a:xfrm>
                <a:off x="-18" y="147630"/>
                <a:ext cx="381018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3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726056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</p:grpSp>
        <p:grpSp>
          <p:nvGrpSpPr>
            <p:cNvPr id="696" name="Group 39"/>
            <p:cNvGrpSpPr/>
            <p:nvPr/>
          </p:nvGrpSpPr>
          <p:grpSpPr>
            <a:xfrm>
              <a:off x="628632" y="1751012"/>
              <a:ext cx="381018" cy="300031"/>
              <a:chOff x="-17" y="0"/>
              <a:chExt cx="381017" cy="300030"/>
            </a:xfrm>
          </p:grpSpPr>
          <p:sp>
            <p:nvSpPr>
              <p:cNvPr id="694" name="Arc 40"/>
              <p:cNvSpPr/>
              <p:nvPr/>
            </p:nvSpPr>
            <p:spPr>
              <a:xfrm>
                <a:off x="-18" y="0"/>
                <a:ext cx="379431" cy="1492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245" y="9634"/>
                      <a:pt x="9830" y="50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72605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  <p:sp>
            <p:nvSpPr>
              <p:cNvPr id="695" name="Arc 41"/>
              <p:cNvSpPr/>
              <p:nvPr/>
            </p:nvSpPr>
            <p:spPr>
              <a:xfrm>
                <a:off x="-18" y="147630"/>
                <a:ext cx="381018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3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726056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Tahoma"/>
                    <a:ea typeface="Tahoma"/>
                    <a:cs typeface="Tahoma"/>
                    <a:sym typeface="Tahoma"/>
                  </a:defRPr>
                </a:pPr>
                <a:endParaRPr sz="2400"/>
              </a:p>
            </p:txBody>
          </p:sp>
        </p:grpSp>
        <p:sp>
          <p:nvSpPr>
            <p:cNvPr id="697" name="Arc 42"/>
            <p:cNvSpPr/>
            <p:nvPr/>
          </p:nvSpPr>
          <p:spPr>
            <a:xfrm>
              <a:off x="1162049" y="74612"/>
              <a:ext cx="2055782" cy="30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3" y="9640"/>
                    <a:pt x="9755" y="9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AD010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98" name="Arc 43"/>
            <p:cNvSpPr/>
            <p:nvPr/>
          </p:nvSpPr>
          <p:spPr>
            <a:xfrm>
              <a:off x="1466768" y="374621"/>
              <a:ext cx="1752682" cy="6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193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AD0101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699" name="Arc 44"/>
            <p:cNvSpPr/>
            <p:nvPr/>
          </p:nvSpPr>
          <p:spPr>
            <a:xfrm>
              <a:off x="1847818" y="374597"/>
              <a:ext cx="68583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193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AD0101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  <p:sp>
          <p:nvSpPr>
            <p:cNvPr id="700" name="Arc 45"/>
            <p:cNvSpPr/>
            <p:nvPr/>
          </p:nvSpPr>
          <p:spPr>
            <a:xfrm>
              <a:off x="1843087" y="2055801"/>
              <a:ext cx="1371601" cy="228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rgbClr val="AD010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Physically order records in a file based on one of their fields/attributes (called ordering field/attribute)</a:t>
            </a:r>
          </a:p>
          <a:p>
            <a:pPr marL="1143000" lvl="1" indent="-457200"/>
            <a:r>
              <a:rPr lang="en-GB" dirty="0"/>
              <a:t>Ordering attribute called </a:t>
            </a:r>
            <a:r>
              <a:rPr lang="en-GB" dirty="0">
                <a:solidFill>
                  <a:srgbClr val="FF0000"/>
                </a:solidFill>
              </a:rPr>
              <a:t>ordering key </a:t>
            </a:r>
            <a:r>
              <a:rPr lang="en-GB" u="sng" dirty="0"/>
              <a:t>if it is a key (a candidate key) field of the file</a:t>
            </a:r>
          </a:p>
          <a:p>
            <a:pPr marL="1600200" lvl="2" indent="-457200"/>
            <a:r>
              <a:rPr lang="en-GB" dirty="0"/>
              <a:t>i.e. unique value for each record</a:t>
            </a:r>
          </a:p>
          <a:p>
            <a:pPr marL="1143000" lvl="1" indent="-457200"/>
            <a:r>
              <a:rPr lang="en-GB" dirty="0"/>
              <a:t>Non-key attributes can also be used to order.</a:t>
            </a:r>
          </a:p>
          <a:p>
            <a:pPr marL="1600200" lvl="2" indent="-457200"/>
            <a:r>
              <a:rPr lang="en-GB" dirty="0"/>
              <a:t>Clustering. The attribute used to cluster is called the </a:t>
            </a:r>
            <a:r>
              <a:rPr lang="en-GB" dirty="0">
                <a:solidFill>
                  <a:srgbClr val="FF0000"/>
                </a:solidFill>
              </a:rPr>
              <a:t>clustering field</a:t>
            </a:r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organisation: Ordered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3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7EC6-A62F-43D9-1C81-C2E01898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AF4E7C-766D-B14A-4D03-6252C03BD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823" y="2593182"/>
            <a:ext cx="7022375" cy="28967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8D0E1-4A46-C586-678B-A3D72437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9058" y="60929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36797-B7EF-6068-F67B-FA801E2C1D5B}"/>
              </a:ext>
            </a:extLst>
          </p:cNvPr>
          <p:cNvSpPr/>
          <p:nvPr/>
        </p:nvSpPr>
        <p:spPr>
          <a:xfrm>
            <a:off x="2111830" y="2545871"/>
            <a:ext cx="7080662" cy="10739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6A2038-4693-6E93-8A27-6405C9D1251C}"/>
              </a:ext>
            </a:extLst>
          </p:cNvPr>
          <p:cNvSpPr/>
          <p:nvPr/>
        </p:nvSpPr>
        <p:spPr>
          <a:xfrm>
            <a:off x="5934972" y="3001993"/>
            <a:ext cx="1759789" cy="207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401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organisation: Ordered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80</a:t>
            </a:fld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8C4A569-C558-776F-B73C-396429C12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271570"/>
              </p:ext>
            </p:extLst>
          </p:nvPr>
        </p:nvGraphicFramePr>
        <p:xfrm>
          <a:off x="2978928" y="193645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082813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7811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60400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91091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48596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2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Abdelfattah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Mahmoud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3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 Majid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Wardina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4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149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3C03E9-20EB-B0C7-66F4-9877E83E3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19755"/>
              </p:ext>
            </p:extLst>
          </p:nvPr>
        </p:nvGraphicFramePr>
        <p:xfrm>
          <a:off x="2978928" y="4982771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082813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7811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60400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91091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48596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2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Jiarui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3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4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Jiehan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14966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CC904ED5-684D-A325-023A-B89CD3AA2F89}"/>
              </a:ext>
            </a:extLst>
          </p:cNvPr>
          <p:cNvSpPr/>
          <p:nvPr/>
        </p:nvSpPr>
        <p:spPr>
          <a:xfrm>
            <a:off x="7363968" y="3584448"/>
            <a:ext cx="316992" cy="12313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2A834-DA88-C7C8-AF24-5B54B3AA8671}"/>
              </a:ext>
            </a:extLst>
          </p:cNvPr>
          <p:cNvSpPr txBox="1"/>
          <p:nvPr/>
        </p:nvSpPr>
        <p:spPr>
          <a:xfrm>
            <a:off x="1365504" y="246278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E5E15-979B-0E1C-32A4-5087BAD27FE8}"/>
              </a:ext>
            </a:extLst>
          </p:cNvPr>
          <p:cNvSpPr txBox="1"/>
          <p:nvPr/>
        </p:nvSpPr>
        <p:spPr>
          <a:xfrm>
            <a:off x="1365503" y="553978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F93488-92A9-D084-5195-D961AD6EBE27}"/>
              </a:ext>
            </a:extLst>
          </p:cNvPr>
          <p:cNvSpPr/>
          <p:nvPr/>
        </p:nvSpPr>
        <p:spPr>
          <a:xfrm>
            <a:off x="2838091" y="1811547"/>
            <a:ext cx="3390181" cy="480491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Ordering Key</a:t>
            </a:r>
          </a:p>
        </p:txBody>
      </p:sp>
    </p:spTree>
    <p:extLst>
      <p:ext uri="{BB962C8B-B14F-4D97-AF65-F5344CB8AC3E}">
        <p14:creationId xmlns:p14="http://schemas.microsoft.com/office/powerpoint/2010/main" val="167506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0BEC5B-0C77-3DE2-AC6B-E68E727C1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11F964-9034-070F-C10A-08898DC0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order,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2647F-A6EC-9B3F-41AE-D74073CE3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81</a:t>
            </a:fld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FDEFA79-0FAE-CF2F-C820-A37619EAEFB1}"/>
              </a:ext>
            </a:extLst>
          </p:cNvPr>
          <p:cNvSpPr txBox="1">
            <a:spLocks/>
          </p:cNvSpPr>
          <p:nvPr/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8E55D-8E2A-4AFE-A61C-B5DBBB7761E7}" type="slidenum">
              <a:rPr lang="en-GB" smtClean="0"/>
              <a:pPr/>
              <a:t>81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21894-F0EB-7D49-9203-654E1BF65494}"/>
              </a:ext>
            </a:extLst>
          </p:cNvPr>
          <p:cNvSpPr txBox="1"/>
          <p:nvPr/>
        </p:nvSpPr>
        <p:spPr>
          <a:xfrm>
            <a:off x="5157216" y="1639348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 Data File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B42A039D-B05A-1071-3D1E-D40A3AD7036D}"/>
              </a:ext>
            </a:extLst>
          </p:cNvPr>
          <p:cNvGraphicFramePr>
            <a:graphicFrameLocks noGrp="1"/>
          </p:cNvGraphicFramePr>
          <p:nvPr/>
        </p:nvGraphicFramePr>
        <p:xfrm>
          <a:off x="5136299" y="1978783"/>
          <a:ext cx="6549104" cy="1532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80446228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28646232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537722568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135100819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Name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Contact_No</a:t>
                      </a:r>
                      <a:endParaRPr lang="en-US" sz="1500" dirty="0"/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DOB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Salary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59093856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01814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4011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70001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35402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6E5BE9-B6FD-A3C2-5673-B6FD9A2DCDCF}"/>
              </a:ext>
            </a:extLst>
          </p:cNvPr>
          <p:cNvGraphicFramePr>
            <a:graphicFrameLocks noGrp="1"/>
          </p:cNvGraphicFramePr>
          <p:nvPr/>
        </p:nvGraphicFramePr>
        <p:xfrm>
          <a:off x="5149154" y="3594447"/>
          <a:ext cx="6549104" cy="122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35,000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6501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CB3C89-043A-B18E-3F6B-7A5D3B461BF3}"/>
              </a:ext>
            </a:extLst>
          </p:cNvPr>
          <p:cNvGraphicFramePr>
            <a:graphicFrameLocks noGrp="1"/>
          </p:cNvGraphicFramePr>
          <p:nvPr/>
        </p:nvGraphicFramePr>
        <p:xfrm>
          <a:off x="5149154" y="4896507"/>
          <a:ext cx="6549104" cy="122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40,000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***********</a:t>
                      </a:r>
                      <a:endParaRPr lang="en-US" sz="1500" b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50,000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6910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50,000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5819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F10D39-B2A5-D4AF-7023-751E252505EA}"/>
              </a:ext>
            </a:extLst>
          </p:cNvPr>
          <p:cNvGraphicFramePr>
            <a:graphicFrameLocks noGrp="1"/>
          </p:cNvGraphicFramePr>
          <p:nvPr/>
        </p:nvGraphicFramePr>
        <p:xfrm>
          <a:off x="5136299" y="6205692"/>
          <a:ext cx="6549104" cy="61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276">
                  <a:extLst>
                    <a:ext uri="{9D8B030D-6E8A-4147-A177-3AD203B41FA5}">
                      <a16:colId xmlns:a16="http://schemas.microsoft.com/office/drawing/2014/main" val="330953369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89062125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3145380456"/>
                    </a:ext>
                  </a:extLst>
                </a:gridCol>
                <a:gridCol w="1637276">
                  <a:extLst>
                    <a:ext uri="{9D8B030D-6E8A-4147-A177-3AD203B41FA5}">
                      <a16:colId xmlns:a16="http://schemas.microsoft.com/office/drawing/2014/main" val="4270621572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i="0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60,000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18079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  <a:endParaRPr lang="en-US" sz="1500" b="0" u="none" dirty="0">
                        <a:solidFill>
                          <a:srgbClr val="000000"/>
                        </a:solidFill>
                      </a:endParaRP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***********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000000"/>
                          </a:solidFill>
                        </a:rPr>
                        <a:t>60,000</a:t>
                      </a:r>
                    </a:p>
                  </a:txBody>
                  <a:tcPr marT="37785" marB="3778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66209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FEF5C-6432-05CB-8301-A02BE284CCAB}"/>
              </a:ext>
            </a:extLst>
          </p:cNvPr>
          <p:cNvSpPr/>
          <p:nvPr/>
        </p:nvSpPr>
        <p:spPr>
          <a:xfrm>
            <a:off x="10010776" y="2008680"/>
            <a:ext cx="1708400" cy="480491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Clustering Field</a:t>
            </a:r>
          </a:p>
        </p:txBody>
      </p:sp>
    </p:spTree>
    <p:extLst>
      <p:ext uri="{BB962C8B-B14F-4D97-AF65-F5344CB8AC3E}">
        <p14:creationId xmlns:p14="http://schemas.microsoft.com/office/powerpoint/2010/main" val="34327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415344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Find the element with value 76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pPr lvl="2" indent="0">
              <a:buNone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Middle element less than search value : Search upwards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Target item located after 3 steps – linear search would take 19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search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82</a:t>
            </a:fld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470FEB9-10B9-57F8-ADEF-50A82830308A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66136"/>
          <a:ext cx="84836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981">
                  <a:extLst>
                    <a:ext uri="{9D8B030D-6E8A-4147-A177-3AD203B41FA5}">
                      <a16:colId xmlns:a16="http://schemas.microsoft.com/office/drawing/2014/main" val="416456339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1143451052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3487647541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3778857985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96500057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905523501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82222898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1771505771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691902479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615413099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91878934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1693602539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1222030320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3503952592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899310357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068464632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1148005043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432768677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3552661819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81568478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441338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99483"/>
                  </a:ext>
                </a:extLst>
              </a:tr>
            </a:tbl>
          </a:graphicData>
        </a:graphic>
      </p:graphicFrame>
      <p:sp>
        <p:nvSpPr>
          <p:cNvPr id="9" name="Up Arrow 8">
            <a:extLst>
              <a:ext uri="{FF2B5EF4-FFF2-40B4-BE49-F238E27FC236}">
                <a16:creationId xmlns:a16="http://schemas.microsoft.com/office/drawing/2014/main" id="{F3A76DE9-CCD5-DDAB-E536-090D1D9B4B7E}"/>
              </a:ext>
            </a:extLst>
          </p:cNvPr>
          <p:cNvSpPr/>
          <p:nvPr/>
        </p:nvSpPr>
        <p:spPr>
          <a:xfrm>
            <a:off x="6089248" y="3255265"/>
            <a:ext cx="329184" cy="3413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F42BF0-F999-7445-4DC7-60140EB5A3FB}"/>
              </a:ext>
            </a:extLst>
          </p:cNvPr>
          <p:cNvGraphicFramePr>
            <a:graphicFrameLocks noGrp="1"/>
          </p:cNvGraphicFramePr>
          <p:nvPr/>
        </p:nvGraphicFramePr>
        <p:xfrm>
          <a:off x="4258319" y="4102563"/>
          <a:ext cx="40398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981">
                  <a:extLst>
                    <a:ext uri="{9D8B030D-6E8A-4147-A177-3AD203B41FA5}">
                      <a16:colId xmlns:a16="http://schemas.microsoft.com/office/drawing/2014/main" val="4124336616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4145144736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952369414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1982492692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983225098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860079874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558873449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3199543929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1278638904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466258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719736"/>
                  </a:ext>
                </a:extLst>
              </a:tr>
            </a:tbl>
          </a:graphicData>
        </a:graphic>
      </p:graphicFrame>
      <p:sp>
        <p:nvSpPr>
          <p:cNvPr id="11" name="Up Arrow 10">
            <a:extLst>
              <a:ext uri="{FF2B5EF4-FFF2-40B4-BE49-F238E27FC236}">
                <a16:creationId xmlns:a16="http://schemas.microsoft.com/office/drawing/2014/main" id="{7C76993D-AA22-4EE2-E0FE-B83553086A0A}"/>
              </a:ext>
            </a:extLst>
          </p:cNvPr>
          <p:cNvSpPr/>
          <p:nvPr/>
        </p:nvSpPr>
        <p:spPr>
          <a:xfrm>
            <a:off x="6120384" y="4473403"/>
            <a:ext cx="329184" cy="3413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DF6B90B-76AC-C13A-3D87-EBCA3590AA55}"/>
              </a:ext>
            </a:extLst>
          </p:cNvPr>
          <p:cNvGraphicFramePr>
            <a:graphicFrameLocks noGrp="1"/>
          </p:cNvGraphicFramePr>
          <p:nvPr/>
        </p:nvGraphicFramePr>
        <p:xfrm>
          <a:off x="5237937" y="5057911"/>
          <a:ext cx="20199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981">
                  <a:extLst>
                    <a:ext uri="{9D8B030D-6E8A-4147-A177-3AD203B41FA5}">
                      <a16:colId xmlns:a16="http://schemas.microsoft.com/office/drawing/2014/main" val="2688011211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4284428426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2218220687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3170217893"/>
                    </a:ext>
                  </a:extLst>
                </a:gridCol>
                <a:gridCol w="403981">
                  <a:extLst>
                    <a:ext uri="{9D8B030D-6E8A-4147-A177-3AD203B41FA5}">
                      <a16:colId xmlns:a16="http://schemas.microsoft.com/office/drawing/2014/main" val="1839652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25522"/>
                  </a:ext>
                </a:extLst>
              </a:tr>
            </a:tbl>
          </a:graphicData>
        </a:graphic>
      </p:graphicFrame>
      <p:sp>
        <p:nvSpPr>
          <p:cNvPr id="13" name="Up Arrow 12">
            <a:extLst>
              <a:ext uri="{FF2B5EF4-FFF2-40B4-BE49-F238E27FC236}">
                <a16:creationId xmlns:a16="http://schemas.microsoft.com/office/drawing/2014/main" id="{03AF7E29-D509-BF27-5858-063480340C14}"/>
              </a:ext>
            </a:extLst>
          </p:cNvPr>
          <p:cNvSpPr/>
          <p:nvPr/>
        </p:nvSpPr>
        <p:spPr>
          <a:xfrm>
            <a:off x="6083297" y="5428751"/>
            <a:ext cx="329184" cy="3413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1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+</a:t>
            </a:r>
            <a:r>
              <a:rPr lang="en-GB" dirty="0" err="1"/>
              <a:t>ve</a:t>
            </a:r>
            <a:r>
              <a:rPr lang="en-GB" dirty="0"/>
              <a:t>: </a:t>
            </a:r>
          </a:p>
          <a:p>
            <a:pPr marL="1143000" lvl="1" indent="-457200"/>
            <a:r>
              <a:rPr lang="en-GB" dirty="0"/>
              <a:t>Reading records in an order defined by key extremely efficient</a:t>
            </a:r>
          </a:p>
          <a:p>
            <a:pPr marL="1600200" lvl="2" indent="-457200"/>
            <a:r>
              <a:rPr lang="en-GB" dirty="0"/>
              <a:t>No sorting required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Finding the next record in order requires no additional block access unless the current record is in the last block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Using search conditions based on ordering key results in faster access</a:t>
            </a:r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organisation: Ordered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16337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+</a:t>
            </a:r>
            <a:r>
              <a:rPr lang="en-GB" dirty="0" err="1"/>
              <a:t>ve</a:t>
            </a:r>
            <a:r>
              <a:rPr lang="en-GB" dirty="0"/>
              <a:t>: </a:t>
            </a:r>
          </a:p>
          <a:p>
            <a:pPr marL="1143000" lvl="1" indent="-457200"/>
            <a:r>
              <a:rPr lang="en-GB" dirty="0"/>
              <a:t>Reading records in an order defined by key extremely efficient</a:t>
            </a:r>
          </a:p>
          <a:p>
            <a:pPr marL="1600200" lvl="2" indent="-457200"/>
            <a:r>
              <a:rPr lang="en-GB" dirty="0"/>
              <a:t>No sorting required</a:t>
            </a:r>
          </a:p>
          <a:p>
            <a:pPr marL="1143000" lvl="1" indent="-457200"/>
            <a:r>
              <a:rPr lang="en-GB" dirty="0"/>
              <a:t>Finding the next record in order requires no additional block access unless the current record is in the last block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Using search conditions based on ordering key results in faster access</a:t>
            </a:r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organisation: Ordered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2978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+</a:t>
            </a:r>
            <a:r>
              <a:rPr lang="en-GB" dirty="0" err="1"/>
              <a:t>ve</a:t>
            </a:r>
            <a:r>
              <a:rPr lang="en-GB" dirty="0"/>
              <a:t>: </a:t>
            </a:r>
          </a:p>
          <a:p>
            <a:pPr marL="1143000" lvl="1" indent="-457200"/>
            <a:r>
              <a:rPr lang="en-GB" dirty="0"/>
              <a:t>Reading records in an order defined by key extremely efficient</a:t>
            </a:r>
          </a:p>
          <a:p>
            <a:pPr marL="1600200" lvl="2" indent="-457200"/>
            <a:r>
              <a:rPr lang="en-GB" dirty="0"/>
              <a:t>No sorting required</a:t>
            </a:r>
          </a:p>
          <a:p>
            <a:pPr marL="1143000" lvl="1" indent="-457200"/>
            <a:r>
              <a:rPr lang="en-GB" dirty="0"/>
              <a:t>Finding the next record in order requires no additional block access unless the current record is in the last block</a:t>
            </a:r>
          </a:p>
          <a:p>
            <a:pPr marL="1143000" lvl="1" indent="-457200"/>
            <a:r>
              <a:rPr lang="en-GB" dirty="0"/>
              <a:t>Using search conditions (SELECT NAME FROM STUDENTS WHERE ID =1177) based on ordering key results in faster access</a:t>
            </a:r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organisation: Ordered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99410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-</a:t>
            </a:r>
            <a:r>
              <a:rPr lang="en-GB" dirty="0" err="1"/>
              <a:t>ve</a:t>
            </a:r>
            <a:r>
              <a:rPr lang="en-GB" dirty="0"/>
              <a:t>: </a:t>
            </a:r>
          </a:p>
          <a:p>
            <a:pPr marL="1143000" lvl="1" indent="-457200"/>
            <a:r>
              <a:rPr lang="en-GB" dirty="0"/>
              <a:t>No advantage for access based on values of </a:t>
            </a:r>
            <a:r>
              <a:rPr lang="en-GB" dirty="0">
                <a:solidFill>
                  <a:srgbClr val="FF0000"/>
                </a:solidFill>
              </a:rPr>
              <a:t>non-ordering fields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Insertion and deletion of records are very expensive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Records must remain physically ordered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 e.g. insert: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Find the correct position in the file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Make space and insert record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 Costly operation for large files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Modification of a record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Record may change position in file &gt; equivalent to deletion + insertion </a:t>
            </a:r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86</a:t>
            </a:fld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22864C4-9445-6539-F7F2-64540476A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23171"/>
              </p:ext>
            </p:extLst>
          </p:nvPr>
        </p:nvGraphicFramePr>
        <p:xfrm>
          <a:off x="3280227" y="128183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082813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7811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60400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91091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48596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Forename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2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Abdelfattah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Mahmoud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3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 Majid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Wardina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4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14966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084E5480-9FB8-5B6E-69A8-D26CD9C4CC2B}"/>
              </a:ext>
            </a:extLst>
          </p:cNvPr>
          <p:cNvSpPr txBox="1">
            <a:spLocks/>
          </p:cNvSpPr>
          <p:nvPr/>
        </p:nvSpPr>
        <p:spPr>
          <a:xfrm>
            <a:off x="914320" y="390561"/>
            <a:ext cx="8040738" cy="122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70"/>
              </a:lnSpc>
              <a:spcBef>
                <a:spcPts val="750"/>
              </a:spcBef>
              <a:buNone/>
              <a:defRPr sz="3600" kern="1200">
                <a:solidFill>
                  <a:srgbClr val="B5121B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Primary organisation: Ordered Files</a:t>
            </a:r>
          </a:p>
        </p:txBody>
      </p:sp>
    </p:spTree>
    <p:extLst>
      <p:ext uri="{BB962C8B-B14F-4D97-AF65-F5344CB8AC3E}">
        <p14:creationId xmlns:p14="http://schemas.microsoft.com/office/powerpoint/2010/main" val="28550009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-</a:t>
            </a:r>
            <a:r>
              <a:rPr lang="en-GB" dirty="0" err="1"/>
              <a:t>ve</a:t>
            </a:r>
            <a:r>
              <a:rPr lang="en-GB" dirty="0"/>
              <a:t>: </a:t>
            </a:r>
          </a:p>
          <a:p>
            <a:pPr marL="1143000" lvl="1" indent="-457200"/>
            <a:r>
              <a:rPr lang="en-GB" dirty="0"/>
              <a:t>No advantage for access based on values of </a:t>
            </a:r>
            <a:r>
              <a:rPr lang="en-GB" dirty="0">
                <a:solidFill>
                  <a:srgbClr val="FF0000"/>
                </a:solidFill>
              </a:rPr>
              <a:t>non-ordering fields</a:t>
            </a:r>
          </a:p>
          <a:p>
            <a:pPr marL="1143000" lvl="1" indent="-457200"/>
            <a:r>
              <a:rPr lang="en-GB" dirty="0"/>
              <a:t>Insertion and deletion of records are very expensive</a:t>
            </a:r>
          </a:p>
          <a:p>
            <a:pPr marL="1600200" lvl="2" indent="-457200"/>
            <a:r>
              <a:rPr lang="en-GB" dirty="0"/>
              <a:t>Records must remain physically ordered</a:t>
            </a:r>
          </a:p>
          <a:p>
            <a:pPr marL="1143000" lvl="1" indent="-457200"/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e.g. insert: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Find the correct position in the file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Make space and insert record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 Costly operation for large files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Modification of a record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Record may change position in file &gt; equivalent to deletion + insertion </a:t>
            </a:r>
          </a:p>
          <a:p>
            <a:pPr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87</a:t>
            </a:fld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DAF8A3C-BBCD-A70C-B609-68A082C13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623857"/>
              </p:ext>
            </p:extLst>
          </p:nvPr>
        </p:nvGraphicFramePr>
        <p:xfrm>
          <a:off x="3280227" y="128183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082813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7811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60400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91091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48596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Forename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2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Abdelfattah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Mahmoud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3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 Majid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Wardina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4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14966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7414DF90-C974-F308-C720-869DA619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/>
          <a:lstStyle/>
          <a:p>
            <a:r>
              <a:rPr lang="en-GB" dirty="0"/>
              <a:t>Primary organisation: Ordered Files</a:t>
            </a:r>
          </a:p>
        </p:txBody>
      </p:sp>
    </p:spTree>
    <p:extLst>
      <p:ext uri="{BB962C8B-B14F-4D97-AF65-F5344CB8AC3E}">
        <p14:creationId xmlns:p14="http://schemas.microsoft.com/office/powerpoint/2010/main" val="28704738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-</a:t>
            </a:r>
            <a:r>
              <a:rPr lang="en-GB" dirty="0" err="1"/>
              <a:t>ve</a:t>
            </a:r>
            <a:r>
              <a:rPr lang="en-GB" dirty="0"/>
              <a:t>: </a:t>
            </a:r>
          </a:p>
          <a:p>
            <a:pPr marL="1143000" lvl="1" indent="-457200"/>
            <a:r>
              <a:rPr lang="en-GB" dirty="0"/>
              <a:t>No advantage for access based on values of </a:t>
            </a:r>
            <a:r>
              <a:rPr lang="en-GB" dirty="0">
                <a:solidFill>
                  <a:srgbClr val="FF0000"/>
                </a:solidFill>
              </a:rPr>
              <a:t>non-ordering fields</a:t>
            </a:r>
          </a:p>
          <a:p>
            <a:pPr marL="1143000" lvl="1" indent="-457200"/>
            <a:r>
              <a:rPr lang="en-GB" dirty="0"/>
              <a:t>Insertion and deletion of records are very expensive</a:t>
            </a:r>
          </a:p>
          <a:p>
            <a:pPr marL="1600200" lvl="2" indent="-457200"/>
            <a:r>
              <a:rPr lang="en-GB" dirty="0"/>
              <a:t>Records must remain physically ordered</a:t>
            </a:r>
          </a:p>
          <a:p>
            <a:pPr marL="1143000" lvl="1" indent="-457200"/>
            <a:r>
              <a:rPr lang="en-GB" dirty="0"/>
              <a:t> e.g. insert:</a:t>
            </a:r>
          </a:p>
          <a:p>
            <a:pPr marL="1600200" lvl="2" indent="-457200"/>
            <a:r>
              <a:rPr lang="en-GB" dirty="0"/>
              <a:t>Find the correct position in the file</a:t>
            </a:r>
          </a:p>
          <a:p>
            <a:pPr marL="1600200" lvl="2" indent="-457200"/>
            <a:r>
              <a:rPr lang="en-GB" dirty="0"/>
              <a:t>Make space and insert record</a:t>
            </a:r>
          </a:p>
          <a:p>
            <a:pPr marL="1600200" lvl="2" indent="-457200"/>
            <a:r>
              <a:rPr lang="en-GB" dirty="0"/>
              <a:t> Costly operation for large files</a:t>
            </a:r>
          </a:p>
          <a:p>
            <a:pPr marL="1143000" lvl="1" indent="-457200"/>
            <a:r>
              <a:rPr lang="en-GB" dirty="0">
                <a:solidFill>
                  <a:schemeClr val="bg1"/>
                </a:solidFill>
              </a:rPr>
              <a:t>Modification of a record</a:t>
            </a:r>
          </a:p>
          <a:p>
            <a:pPr marL="1600200" lvl="2" indent="-457200"/>
            <a:r>
              <a:rPr lang="en-GB" dirty="0">
                <a:solidFill>
                  <a:schemeClr val="bg1"/>
                </a:solidFill>
              </a:rPr>
              <a:t>Record may change position in file &gt; equivalent to deletion + insertion </a:t>
            </a:r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88</a:t>
            </a:fld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DF2E6B7-9EDA-7236-1051-295155168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623857"/>
              </p:ext>
            </p:extLst>
          </p:nvPr>
        </p:nvGraphicFramePr>
        <p:xfrm>
          <a:off x="3280227" y="128183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082813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7811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60400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91091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48596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Forename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2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Abdelfattah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Mahmoud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3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 Majid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Wardina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4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14966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B0DA8AAD-C4BE-CCD8-63BC-2B65F88C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/>
          <a:lstStyle/>
          <a:p>
            <a:r>
              <a:rPr lang="en-GB" dirty="0"/>
              <a:t>Primary organisation: Ordered Files</a:t>
            </a:r>
          </a:p>
        </p:txBody>
      </p:sp>
    </p:spTree>
    <p:extLst>
      <p:ext uri="{BB962C8B-B14F-4D97-AF65-F5344CB8AC3E}">
        <p14:creationId xmlns:p14="http://schemas.microsoft.com/office/powerpoint/2010/main" val="306078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-</a:t>
            </a:r>
            <a:r>
              <a:rPr lang="en-GB" dirty="0" err="1"/>
              <a:t>ve</a:t>
            </a:r>
            <a:r>
              <a:rPr lang="en-GB" dirty="0"/>
              <a:t>: </a:t>
            </a:r>
          </a:p>
          <a:p>
            <a:pPr marL="1143000" lvl="1" indent="-457200"/>
            <a:r>
              <a:rPr lang="en-GB" dirty="0"/>
              <a:t>No advantage for access based on values of </a:t>
            </a:r>
            <a:r>
              <a:rPr lang="en-GB" dirty="0">
                <a:solidFill>
                  <a:srgbClr val="FF0000"/>
                </a:solidFill>
              </a:rPr>
              <a:t>non-ordering fields</a:t>
            </a:r>
          </a:p>
          <a:p>
            <a:pPr marL="1143000" lvl="1" indent="-457200"/>
            <a:r>
              <a:rPr lang="en-GB" dirty="0"/>
              <a:t>Insertion and deletion of records are very expensive</a:t>
            </a:r>
          </a:p>
          <a:p>
            <a:pPr marL="1600200" lvl="2" indent="-457200"/>
            <a:r>
              <a:rPr lang="en-GB" dirty="0"/>
              <a:t>Records must remain physically ordered</a:t>
            </a:r>
          </a:p>
          <a:p>
            <a:pPr marL="1143000" lvl="1" indent="-457200"/>
            <a:r>
              <a:rPr lang="en-GB" dirty="0"/>
              <a:t> e.g. insert:</a:t>
            </a:r>
          </a:p>
          <a:p>
            <a:pPr marL="1600200" lvl="2" indent="-457200"/>
            <a:r>
              <a:rPr lang="en-GB" dirty="0"/>
              <a:t>Find the correct position in the file</a:t>
            </a:r>
          </a:p>
          <a:p>
            <a:pPr marL="1600200" lvl="2" indent="-457200"/>
            <a:r>
              <a:rPr lang="en-GB" dirty="0"/>
              <a:t>Make space and insert record</a:t>
            </a:r>
          </a:p>
          <a:p>
            <a:pPr marL="1600200" lvl="2" indent="-457200"/>
            <a:r>
              <a:rPr lang="en-GB" dirty="0"/>
              <a:t> Costly operation for large files</a:t>
            </a:r>
          </a:p>
          <a:p>
            <a:pPr marL="1143000" lvl="1" indent="-457200"/>
            <a:r>
              <a:rPr lang="en-GB" dirty="0"/>
              <a:t>Modification of a record</a:t>
            </a:r>
          </a:p>
          <a:p>
            <a:pPr marL="1600200" lvl="2" indent="-457200"/>
            <a:r>
              <a:rPr lang="en-GB" dirty="0"/>
              <a:t>Record may change position in file &gt; equivalent to deletion + insertion </a:t>
            </a:r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/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89</a:t>
            </a:fld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113650-A1CD-08B1-20B6-AD9709C11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623857"/>
              </p:ext>
            </p:extLst>
          </p:nvPr>
        </p:nvGraphicFramePr>
        <p:xfrm>
          <a:off x="3280227" y="128183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082813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67811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60400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91091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48596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Forename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2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Abdelfattah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Mahmoud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3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 Majid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Wardina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4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14966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CAAC7216-56C9-7B10-1161-9FC546C2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/>
          <a:lstStyle/>
          <a:p>
            <a:r>
              <a:rPr lang="en-GB" dirty="0"/>
              <a:t>Primary organisation: Ordered Files</a:t>
            </a:r>
          </a:p>
        </p:txBody>
      </p:sp>
    </p:spTree>
    <p:extLst>
      <p:ext uri="{BB962C8B-B14F-4D97-AF65-F5344CB8AC3E}">
        <p14:creationId xmlns:p14="http://schemas.microsoft.com/office/powerpoint/2010/main" val="189342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DCA6-4A0A-7988-C255-6A78A444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one example is not sufficient: “Multiplication operator”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C0CD-529F-7A72-EB56-32128515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operand1 * operand2 = result.</a:t>
            </a:r>
          </a:p>
          <a:p>
            <a:pPr lvl="1"/>
            <a:r>
              <a:rPr lang="en-GB" dirty="0"/>
              <a:t>7 * 16 = 112</a:t>
            </a:r>
          </a:p>
          <a:p>
            <a:pPr lvl="2"/>
            <a:r>
              <a:rPr lang="en-GB" dirty="0"/>
              <a:t>7 + 7 + 7 + 7 + 7 + 7+ … + 7 = </a:t>
            </a:r>
          </a:p>
          <a:p>
            <a:pPr lvl="2"/>
            <a:r>
              <a:rPr lang="en-GB" dirty="0"/>
              <a:t>  14   +    14   +   14  + …. + 14=</a:t>
            </a:r>
          </a:p>
          <a:p>
            <a:pPr lvl="2"/>
            <a:r>
              <a:rPr lang="en-GB" dirty="0"/>
              <a:t> + . +. +….</a:t>
            </a:r>
          </a:p>
          <a:p>
            <a:pPr lvl="2"/>
            <a:r>
              <a:rPr lang="en-GB" dirty="0"/>
              <a:t>=112</a:t>
            </a:r>
          </a:p>
          <a:p>
            <a:r>
              <a:rPr lang="en-GB" dirty="0"/>
              <a:t>How about other types of operands</a:t>
            </a:r>
          </a:p>
          <a:p>
            <a:pPr lvl="1"/>
            <a:r>
              <a:rPr lang="en-GB" dirty="0"/>
              <a:t>Natural Numbers</a:t>
            </a:r>
          </a:p>
          <a:p>
            <a:pPr lvl="1"/>
            <a:r>
              <a:rPr lang="en-GB" dirty="0"/>
              <a:t>Real Numbers (1.2234622354 * 234.5532)</a:t>
            </a:r>
          </a:p>
          <a:p>
            <a:pPr lvl="1"/>
            <a:r>
              <a:rPr lang="en-GB" dirty="0"/>
              <a:t>Imaginary Numbers (</a:t>
            </a:r>
            <a:r>
              <a:rPr lang="en-GB" dirty="0" err="1"/>
              <a:t>a+ib</a:t>
            </a:r>
            <a:r>
              <a:rPr lang="en-GB" dirty="0"/>
              <a:t> * c + </a:t>
            </a:r>
            <a:r>
              <a:rPr lang="en-GB" dirty="0" err="1"/>
              <a:t>ik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Matrix Multiplication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A07DF-D6E7-40BF-44A8-3E19003D5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10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6115" y="3049913"/>
            <a:ext cx="5413984" cy="3862971"/>
          </a:xfrm>
        </p:spPr>
        <p:txBody>
          <a:bodyPr>
            <a:normAutofit lnSpcReduction="10000"/>
          </a:bodyPr>
          <a:lstStyle/>
          <a:p>
            <a:pPr marL="1028700" lvl="1" indent="-342900"/>
            <a:r>
              <a:rPr lang="en-GB" dirty="0"/>
              <a:t>Secondary files describe supplemental access structures which are used to speed up the retrieval of records when specific search conditions are met</a:t>
            </a:r>
          </a:p>
          <a:p>
            <a:pPr marL="1028700" lvl="1" indent="-342900"/>
            <a:r>
              <a:rPr lang="en-GB" dirty="0"/>
              <a:t>Varying types of secondary file</a:t>
            </a:r>
          </a:p>
          <a:p>
            <a:pPr marL="1028700" lvl="1" indent="-342900"/>
            <a:r>
              <a:rPr lang="en-GB" dirty="0"/>
              <a:t>Single level</a:t>
            </a:r>
          </a:p>
          <a:p>
            <a:pPr marL="1485900" lvl="2" indent="-342900"/>
            <a:r>
              <a:rPr lang="en-GB" dirty="0"/>
              <a:t>Primary indexes</a:t>
            </a:r>
          </a:p>
          <a:p>
            <a:pPr marL="1485900" lvl="2" indent="-342900"/>
            <a:r>
              <a:rPr lang="en-GB" dirty="0"/>
              <a:t>Clustering indexes</a:t>
            </a:r>
          </a:p>
          <a:p>
            <a:pPr marL="1485900" lvl="2" indent="-342900"/>
            <a:r>
              <a:rPr lang="en-GB" dirty="0"/>
              <a:t>Secondary indexes</a:t>
            </a:r>
          </a:p>
          <a:p>
            <a:pPr marL="1028700" lvl="1" indent="-342900"/>
            <a:r>
              <a:rPr lang="en-GB" dirty="0"/>
              <a:t>Multi-level</a:t>
            </a:r>
          </a:p>
          <a:p>
            <a:pPr marL="1143000" lvl="1" indent="-457200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secondary file?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824BAB-A579-2F23-217D-C2B4A6CE0E9A}"/>
              </a:ext>
            </a:extLst>
          </p:cNvPr>
          <p:cNvSpPr/>
          <p:nvPr/>
        </p:nvSpPr>
        <p:spPr>
          <a:xfrm>
            <a:off x="5934974" y="1095555"/>
            <a:ext cx="1713783" cy="6044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 Organisation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1781CD-5DF8-6314-2748-0C3DD1084A87}"/>
              </a:ext>
            </a:extLst>
          </p:cNvPr>
          <p:cNvSpPr/>
          <p:nvPr/>
        </p:nvSpPr>
        <p:spPr>
          <a:xfrm>
            <a:off x="6096000" y="3443359"/>
            <a:ext cx="1322761" cy="6044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Secondary files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11204F-99D2-7EAE-C92F-A9EAC0E1A35F}"/>
              </a:ext>
            </a:extLst>
          </p:cNvPr>
          <p:cNvSpPr/>
          <p:nvPr/>
        </p:nvSpPr>
        <p:spPr>
          <a:xfrm>
            <a:off x="7679094" y="5477909"/>
            <a:ext cx="1218893" cy="6044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 Index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29E280-8518-0321-F5B6-2D0B5B2E953D}"/>
              </a:ext>
            </a:extLst>
          </p:cNvPr>
          <p:cNvSpPr/>
          <p:nvPr/>
        </p:nvSpPr>
        <p:spPr>
          <a:xfrm>
            <a:off x="9181241" y="5477910"/>
            <a:ext cx="1218893" cy="6044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Cluster Index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EACD60-8AFE-D285-7725-7EF6DB60491C}"/>
              </a:ext>
            </a:extLst>
          </p:cNvPr>
          <p:cNvSpPr/>
          <p:nvPr/>
        </p:nvSpPr>
        <p:spPr>
          <a:xfrm>
            <a:off x="10656154" y="5477911"/>
            <a:ext cx="1330401" cy="6044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Secondary Index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801D9B-193A-56C3-D8B9-3B012D5DE9AE}"/>
              </a:ext>
            </a:extLst>
          </p:cNvPr>
          <p:cNvSpPr/>
          <p:nvPr/>
        </p:nvSpPr>
        <p:spPr>
          <a:xfrm>
            <a:off x="5556566" y="4459492"/>
            <a:ext cx="1444623" cy="6044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 Level-Indexes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948FF31-6F0B-962B-6B75-88C05560ABD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6312295" y="4014406"/>
            <a:ext cx="411670" cy="478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FE24698-DE0B-A5AA-FBCD-83FB2B49BDBD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 rot="5400000">
            <a:off x="8874260" y="4513898"/>
            <a:ext cx="378292" cy="15497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4940CC7-D31C-D1F5-FFF4-9D8329DA86C2}"/>
              </a:ext>
            </a:extLst>
          </p:cNvPr>
          <p:cNvCxnSpPr>
            <a:cxnSpLocks/>
            <a:stCxn id="21" idx="2"/>
            <a:endCxn id="8" idx="0"/>
          </p:cNvCxnSpPr>
          <p:nvPr/>
        </p:nvCxnSpPr>
        <p:spPr>
          <a:xfrm rot="5400000">
            <a:off x="9625334" y="5264972"/>
            <a:ext cx="378293" cy="475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52A052F-FFE8-712E-144D-FB134F5799DD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>
          <a:xfrm rot="16200000" flipH="1">
            <a:off x="10390666" y="4547222"/>
            <a:ext cx="378294" cy="14830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FEFBC7-D9C2-ABD1-4537-3BC5A687B48C}"/>
              </a:ext>
            </a:extLst>
          </p:cNvPr>
          <p:cNvSpPr/>
          <p:nvPr/>
        </p:nvSpPr>
        <p:spPr>
          <a:xfrm>
            <a:off x="6190381" y="2340885"/>
            <a:ext cx="1218893" cy="6044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Ordered Files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117F90-DD30-4983-9931-5C95D799E97E}"/>
              </a:ext>
            </a:extLst>
          </p:cNvPr>
          <p:cNvSpPr/>
          <p:nvPr/>
        </p:nvSpPr>
        <p:spPr>
          <a:xfrm>
            <a:off x="4754950" y="2340884"/>
            <a:ext cx="1218893" cy="6044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Heap files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830007B-CD12-9DCF-2990-9DF907E99EBF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5400000">
            <a:off x="5757699" y="1306717"/>
            <a:ext cx="640866" cy="14274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344D1BE-8BC8-335A-8CA0-FA9858DCE922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16200000" flipH="1">
            <a:off x="6475414" y="2016470"/>
            <a:ext cx="640867" cy="79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EF0C4E5-8DF7-B505-AB5B-1434D61B1341}"/>
              </a:ext>
            </a:extLst>
          </p:cNvPr>
          <p:cNvCxnSpPr>
            <a:stCxn id="16" idx="2"/>
            <a:endCxn id="6" idx="0"/>
          </p:cNvCxnSpPr>
          <p:nvPr/>
        </p:nvCxnSpPr>
        <p:spPr>
          <a:xfrm rot="16200000" flipH="1">
            <a:off x="5811883" y="2497861"/>
            <a:ext cx="498012" cy="13929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966BACA-A5A0-F4B5-A19C-F213B352504A}"/>
              </a:ext>
            </a:extLst>
          </p:cNvPr>
          <p:cNvCxnSpPr>
            <a:stCxn id="15" idx="2"/>
            <a:endCxn id="6" idx="0"/>
          </p:cNvCxnSpPr>
          <p:nvPr/>
        </p:nvCxnSpPr>
        <p:spPr>
          <a:xfrm rot="5400000">
            <a:off x="6529600" y="3173130"/>
            <a:ext cx="498011" cy="424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24B51D-B882-13FD-C19F-611F1844BE76}"/>
              </a:ext>
            </a:extLst>
          </p:cNvPr>
          <p:cNvSpPr/>
          <p:nvPr/>
        </p:nvSpPr>
        <p:spPr>
          <a:xfrm>
            <a:off x="8824511" y="4495154"/>
            <a:ext cx="2027519" cy="6044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Single-level Index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ED18CE6-BE5E-6ED7-9D1E-45A6C14D6280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8074160" y="2731043"/>
            <a:ext cx="447332" cy="30808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AEA651-705B-9FC9-3479-204EAC0BD209}"/>
              </a:ext>
            </a:extLst>
          </p:cNvPr>
          <p:cNvSpPr/>
          <p:nvPr/>
        </p:nvSpPr>
        <p:spPr>
          <a:xfrm>
            <a:off x="5100221" y="3371850"/>
            <a:ext cx="7057693" cy="329215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24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BE4D2E-4BA9-391B-0310-19F27047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Exist in addition to our primary file organisations</a:t>
            </a:r>
          </a:p>
          <a:p>
            <a:pPr marL="1143000" lvl="1" indent="-457200"/>
            <a:r>
              <a:rPr lang="en-GB" sz="1800" dirty="0"/>
              <a:t>Similar to indexes in textbooks. Index means “access structure”.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Provide an alternative way of locating record blocks on disk </a:t>
            </a:r>
            <a:r>
              <a:rPr lang="en-GB" sz="2000" dirty="0">
                <a:solidFill>
                  <a:srgbClr val="B5121B"/>
                </a:solidFill>
              </a:rPr>
              <a:t>without affecting the physical placement of records on disk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Any field of a record in a file can be used to create an index</a:t>
            </a:r>
          </a:p>
          <a:p>
            <a:pPr marL="1143000" lvl="1" indent="-457200"/>
            <a:r>
              <a:rPr lang="en-GB" sz="1800" dirty="0"/>
              <a:t>Fields used to created index are called </a:t>
            </a:r>
            <a:r>
              <a:rPr lang="en-GB" sz="1800" dirty="0">
                <a:solidFill>
                  <a:srgbClr val="B5121B"/>
                </a:solidFill>
              </a:rPr>
              <a:t>indexing fields</a:t>
            </a:r>
          </a:p>
          <a:p>
            <a:pPr marL="1143000" lvl="1" indent="-457200"/>
            <a:r>
              <a:rPr lang="en-GB" sz="1800" dirty="0">
                <a:solidFill>
                  <a:srgbClr val="000000"/>
                </a:solidFill>
              </a:rPr>
              <a:t>Multiple indexes on different fields can be constructed for the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64C5F-0F17-8162-4788-5512AE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CDB8-58F3-908B-8C56-D546CCAD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5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49B3A-7E8D-25B7-2E53-9FC7BC8FD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Let’s get started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5A2E0F-5D0A-192F-BC71-26C5D399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E7382-34C1-896C-4CAB-C5C37161C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6191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6D4FDE-F3ED-8781-2451-435DCD0A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you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F9108-E389-AD99-7D8B-F70C1B098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175B-C269-D942-5F11-C80461917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C7BED-6F8A-7AE2-012B-27AFB185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" y="1856232"/>
            <a:ext cx="6579198" cy="5001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4211B-5FEC-A01E-FB26-3178CA3E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8343"/>
            <a:ext cx="6039352" cy="48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27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C1F1-25E3-A768-C7DC-71D0EF1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810E6-A42F-FB63-34FF-CF026612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55738"/>
            <a:ext cx="12192000" cy="5231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A76-8023-580D-76D7-50875481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8FFE0-D869-4A87-9FA1-03D75B98347E}"/>
              </a:ext>
            </a:extLst>
          </p:cNvPr>
          <p:cNvSpPr/>
          <p:nvPr/>
        </p:nvSpPr>
        <p:spPr>
          <a:xfrm>
            <a:off x="100584" y="3794760"/>
            <a:ext cx="7260336" cy="111556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1503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C1F1-25E3-A768-C7DC-71D0EF1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810E6-A42F-FB63-34FF-CF026612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55738"/>
            <a:ext cx="12192000" cy="5231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A76-8023-580D-76D7-50875481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8FFE0-D869-4A87-9FA1-03D75B98347E}"/>
              </a:ext>
            </a:extLst>
          </p:cNvPr>
          <p:cNvSpPr/>
          <p:nvPr/>
        </p:nvSpPr>
        <p:spPr>
          <a:xfrm>
            <a:off x="100584" y="3794760"/>
            <a:ext cx="7260336" cy="111556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FD67B-517F-633E-970A-B66FD72977AB}"/>
              </a:ext>
            </a:extLst>
          </p:cNvPr>
          <p:cNvSpPr txBox="1"/>
          <p:nvPr/>
        </p:nvSpPr>
        <p:spPr>
          <a:xfrm>
            <a:off x="8074152" y="3429000"/>
            <a:ext cx="373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Please come to my office when you have time, B25 – </a:t>
            </a:r>
            <a:r>
              <a:rPr lang="en-GB" dirty="0" err="1"/>
              <a:t>InfoLab</a:t>
            </a:r>
            <a:r>
              <a:rPr lang="en-GB" dirty="0"/>
              <a:t> If I am not teaching or in a meeting, I will help you.</a:t>
            </a:r>
          </a:p>
        </p:txBody>
      </p:sp>
    </p:spTree>
    <p:extLst>
      <p:ext uri="{BB962C8B-B14F-4D97-AF65-F5344CB8AC3E}">
        <p14:creationId xmlns:p14="http://schemas.microsoft.com/office/powerpoint/2010/main" val="6375959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C1F1-25E3-A768-C7DC-71D0EF1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810E6-A42F-FB63-34FF-CF026612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55738"/>
            <a:ext cx="12192000" cy="5231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A76-8023-580D-76D7-50875481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8FFE0-D869-4A87-9FA1-03D75B98347E}"/>
              </a:ext>
            </a:extLst>
          </p:cNvPr>
          <p:cNvSpPr/>
          <p:nvPr/>
        </p:nvSpPr>
        <p:spPr>
          <a:xfrm>
            <a:off x="0" y="5394960"/>
            <a:ext cx="11311128" cy="55778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992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C1F1-25E3-A768-C7DC-71D0EF1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810E6-A42F-FB63-34FF-CF026612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55738"/>
            <a:ext cx="12192000" cy="5231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A76-8023-580D-76D7-50875481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8FFE0-D869-4A87-9FA1-03D75B98347E}"/>
              </a:ext>
            </a:extLst>
          </p:cNvPr>
          <p:cNvSpPr/>
          <p:nvPr/>
        </p:nvSpPr>
        <p:spPr>
          <a:xfrm>
            <a:off x="0" y="5394960"/>
            <a:ext cx="11311128" cy="55778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FD67B-517F-633E-970A-B66FD72977AB}"/>
              </a:ext>
            </a:extLst>
          </p:cNvPr>
          <p:cNvSpPr txBox="1"/>
          <p:nvPr/>
        </p:nvSpPr>
        <p:spPr>
          <a:xfrm>
            <a:off x="8074152" y="3429000"/>
            <a:ext cx="373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JAVA side requires initiative and creativity. But in any case, you are free to contact Uraz.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80810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C1F1-25E3-A768-C7DC-71D0EF1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810E6-A42F-FB63-34FF-CF026612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55738"/>
            <a:ext cx="12192000" cy="5231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A76-8023-580D-76D7-50875481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8FFE0-D869-4A87-9FA1-03D75B98347E}"/>
              </a:ext>
            </a:extLst>
          </p:cNvPr>
          <p:cNvSpPr/>
          <p:nvPr/>
        </p:nvSpPr>
        <p:spPr>
          <a:xfrm>
            <a:off x="0" y="5900324"/>
            <a:ext cx="11311128" cy="5577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9839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C1F1-25E3-A768-C7DC-71D0EF1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810E6-A42F-FB63-34FF-CF026612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55738"/>
            <a:ext cx="12192000" cy="5231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A76-8023-580D-76D7-50875481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99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8FFE0-D869-4A87-9FA1-03D75B98347E}"/>
              </a:ext>
            </a:extLst>
          </p:cNvPr>
          <p:cNvSpPr/>
          <p:nvPr/>
        </p:nvSpPr>
        <p:spPr>
          <a:xfrm>
            <a:off x="0" y="5900324"/>
            <a:ext cx="11311128" cy="5577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FD67B-517F-633E-970A-B66FD72977AB}"/>
              </a:ext>
            </a:extLst>
          </p:cNvPr>
          <p:cNvSpPr txBox="1"/>
          <p:nvPr/>
        </p:nvSpPr>
        <p:spPr>
          <a:xfrm>
            <a:off x="8074152" y="3429000"/>
            <a:ext cx="37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have updated the Moodle Page!</a:t>
            </a:r>
          </a:p>
        </p:txBody>
      </p:sp>
    </p:spTree>
    <p:extLst>
      <p:ext uri="{BB962C8B-B14F-4D97-AF65-F5344CB8AC3E}">
        <p14:creationId xmlns:p14="http://schemas.microsoft.com/office/powerpoint/2010/main" val="2888574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223-scc210-week1 (2).pptx" id="{55942061-33DD-42E2-9BAB-F73AF8FF6393}" vid="{FB6A022B-74DF-401A-A15D-95435BCDDA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3369532941F3409E5738B17359484A" ma:contentTypeVersion="8" ma:contentTypeDescription="Create a new document." ma:contentTypeScope="" ma:versionID="b26a849366da294233d136793232b4ae">
  <xsd:schema xmlns:xsd="http://www.w3.org/2001/XMLSchema" xmlns:xs="http://www.w3.org/2001/XMLSchema" xmlns:p="http://schemas.microsoft.com/office/2006/metadata/properties" xmlns:ns3="3e18fc51-a862-484b-b21e-6f61e10cf96f" xmlns:ns4="6dfd187e-8570-4591-bf28-7fb3f3b8c111" targetNamespace="http://schemas.microsoft.com/office/2006/metadata/properties" ma:root="true" ma:fieldsID="6483de5a87605350170501352ae295ed" ns3:_="" ns4:_="">
    <xsd:import namespace="3e18fc51-a862-484b-b21e-6f61e10cf96f"/>
    <xsd:import namespace="6dfd187e-8570-4591-bf28-7fb3f3b8c1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18fc51-a862-484b-b21e-6f61e10cf9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d187e-8570-4591-bf28-7fb3f3b8c1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18fc51-a862-484b-b21e-6f61e10cf96f" xsi:nil="true"/>
  </documentManagement>
</p:properties>
</file>

<file path=customXml/itemProps1.xml><?xml version="1.0" encoding="utf-8"?>
<ds:datastoreItem xmlns:ds="http://schemas.openxmlformats.org/officeDocument/2006/customXml" ds:itemID="{69D14134-5E3D-4740-A651-0F71D308BB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18fc51-a862-484b-b21e-6f61e10cf96f"/>
    <ds:schemaRef ds:uri="6dfd187e-8570-4591-bf28-7fb3f3b8c1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131A07-B9F4-41F1-B147-3444C79168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40A5DD-E3EF-48F9-B2D7-B4E5F080DD27}">
  <ds:schemaRefs>
    <ds:schemaRef ds:uri="6dfd187e-8570-4591-bf28-7fb3f3b8c111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3e18fc51-a862-484b-b21e-6f61e10cf96f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Lancaster</Template>
  <TotalTime>1387</TotalTime>
  <Words>7404</Words>
  <Application>Microsoft Office PowerPoint</Application>
  <PresentationFormat>Widescreen</PresentationFormat>
  <Paragraphs>2021</Paragraphs>
  <Slides>152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5" baseType="lpstr">
      <vt:lpstr>Arial</vt:lpstr>
      <vt:lpstr>Bauhaus 93</vt:lpstr>
      <vt:lpstr>Book Antiqua</vt:lpstr>
      <vt:lpstr>Bradley Hand ITC</vt:lpstr>
      <vt:lpstr>Calibri</vt:lpstr>
      <vt:lpstr>Calibri Light</vt:lpstr>
      <vt:lpstr>CIDFont+F1</vt:lpstr>
      <vt:lpstr>Consolas</vt:lpstr>
      <vt:lpstr>Google Sans</vt:lpstr>
      <vt:lpstr>Monotype Sorts</vt:lpstr>
      <vt:lpstr>Wingdings</vt:lpstr>
      <vt:lpstr>Office Theme</vt:lpstr>
      <vt:lpstr>Worksheet</vt:lpstr>
      <vt:lpstr>SCC201: DATABASES</vt:lpstr>
      <vt:lpstr>PowerPoint Presentation</vt:lpstr>
      <vt:lpstr>From you</vt:lpstr>
      <vt:lpstr>From you</vt:lpstr>
      <vt:lpstr>From you</vt:lpstr>
      <vt:lpstr>From you</vt:lpstr>
      <vt:lpstr>From you</vt:lpstr>
      <vt:lpstr>From you</vt:lpstr>
      <vt:lpstr>Why one example is not sufficient: “Multiplication operator”</vt:lpstr>
      <vt:lpstr>From you</vt:lpstr>
      <vt:lpstr>From you</vt:lpstr>
      <vt:lpstr>Learning outcomes</vt:lpstr>
      <vt:lpstr>From Tuples to Records</vt:lpstr>
      <vt:lpstr>A file ‘logically’ partitioned into pages</vt:lpstr>
      <vt:lpstr>A file ‘logically’ partitioned into pages</vt:lpstr>
      <vt:lpstr>From Tuples to Records</vt:lpstr>
      <vt:lpstr>Higher levels consider “Files have records”</vt:lpstr>
      <vt:lpstr>Higher levels consider “Files have records”</vt:lpstr>
      <vt:lpstr>Fixed length records</vt:lpstr>
      <vt:lpstr>Fixed length records</vt:lpstr>
      <vt:lpstr>How are fixed-length records kept in a page?</vt:lpstr>
      <vt:lpstr>Variable length records</vt:lpstr>
      <vt:lpstr>Variable length records</vt:lpstr>
      <vt:lpstr>How are variable-length records kept in a page?</vt:lpstr>
      <vt:lpstr>How are variable-length records kept in a page?</vt:lpstr>
      <vt:lpstr>How are pages kept in physical storage?</vt:lpstr>
      <vt:lpstr>What do we mean by physical storage?</vt:lpstr>
      <vt:lpstr> Relational DBMS Architecture</vt:lpstr>
      <vt:lpstr> Another View of Storage Manager</vt:lpstr>
      <vt:lpstr> Memory/Storage Hierarchy</vt:lpstr>
      <vt:lpstr>Storage of databases</vt:lpstr>
      <vt:lpstr>Storage of databases</vt:lpstr>
      <vt:lpstr> Components of a Disk</vt:lpstr>
      <vt:lpstr> Components of a Disk</vt:lpstr>
      <vt:lpstr> How does a Disk Work?</vt:lpstr>
      <vt:lpstr> How is the Disk Integrated?</vt:lpstr>
      <vt:lpstr>Let’s start</vt:lpstr>
      <vt:lpstr>PowerPoint Presentation</vt:lpstr>
      <vt:lpstr>Advertisement</vt:lpstr>
      <vt:lpstr>Advertisement</vt:lpstr>
      <vt:lpstr>PowerPoint Presentation</vt:lpstr>
      <vt:lpstr>What we did in last lecture?</vt:lpstr>
      <vt:lpstr> What we did in last lecture?</vt:lpstr>
      <vt:lpstr>Question</vt:lpstr>
      <vt:lpstr>PowerPoint Presentation</vt:lpstr>
      <vt:lpstr> Buffer Management</vt:lpstr>
      <vt:lpstr>Buffer Manager manages buffer pool </vt:lpstr>
      <vt:lpstr> PC and DB bits.</vt:lpstr>
      <vt:lpstr> Handling Page Requests</vt:lpstr>
      <vt:lpstr> Buffer Replacement Policy</vt:lpstr>
      <vt:lpstr> Least Recently Used (LRU)</vt:lpstr>
      <vt:lpstr> Least Recently Used (LRU)</vt:lpstr>
      <vt:lpstr> Clock Algorithm (Second Chance)</vt:lpstr>
      <vt:lpstr> Sequential Flooding: requesting new pages one after another.</vt:lpstr>
      <vt:lpstr>The problem is that we can’t allocate the whole DB into RAM.</vt:lpstr>
      <vt:lpstr>Page vs Block</vt:lpstr>
      <vt:lpstr> Disk Data Layout Principles</vt:lpstr>
      <vt:lpstr>Interpretation of a file: from DBMS to Hardware</vt:lpstr>
      <vt:lpstr>Interpretation of a file: from DBMS to Hardware</vt:lpstr>
      <vt:lpstr>Interpretation of a file: from DBMS to Hardware</vt:lpstr>
      <vt:lpstr>Interpretation of a file: from DBMS to Hardware</vt:lpstr>
      <vt:lpstr>Allocating Files On Disk Blocks</vt:lpstr>
      <vt:lpstr>Allocating File Blocks On Disk</vt:lpstr>
      <vt:lpstr>Allocating File Blocks On Disk</vt:lpstr>
      <vt:lpstr>Allocating File Blocks On Disk</vt:lpstr>
      <vt:lpstr>Allocating File Blocks On Disk</vt:lpstr>
      <vt:lpstr>Next?</vt:lpstr>
      <vt:lpstr>Record blocking &amp; disk storage</vt:lpstr>
      <vt:lpstr>Record blocking: Spanned vs Unspanned</vt:lpstr>
      <vt:lpstr>What we did?</vt:lpstr>
      <vt:lpstr>How should we need to order our records within these disk blocks?</vt:lpstr>
      <vt:lpstr>File organisation</vt:lpstr>
      <vt:lpstr>The big picture</vt:lpstr>
      <vt:lpstr>Primary organisation: Unordered (Heap) Files</vt:lpstr>
      <vt:lpstr>Primary organisation: Unordered (Heap) Files</vt:lpstr>
      <vt:lpstr>Primary organisation: Unordered (Heap) Files</vt:lpstr>
      <vt:lpstr>Implementation of Heap Files: 1 Linked Lists</vt:lpstr>
      <vt:lpstr>Implementation of Heap Files: 2 Page Directory</vt:lpstr>
      <vt:lpstr>Primary organisation: Ordered Files</vt:lpstr>
      <vt:lpstr>Primary organisation: Ordered Files</vt:lpstr>
      <vt:lpstr>Clustering order,</vt:lpstr>
      <vt:lpstr>Binary search example</vt:lpstr>
      <vt:lpstr>Primary organisation: Ordered Files</vt:lpstr>
      <vt:lpstr>Primary organisation: Ordered Files</vt:lpstr>
      <vt:lpstr>Primary organisation: Ordered Files</vt:lpstr>
      <vt:lpstr>PowerPoint Presentation</vt:lpstr>
      <vt:lpstr>Primary organisation: Ordered Files</vt:lpstr>
      <vt:lpstr>Primary organisation: Ordered Files</vt:lpstr>
      <vt:lpstr>Primary organisation: Ordered Files</vt:lpstr>
      <vt:lpstr>What is a secondary file?</vt:lpstr>
      <vt:lpstr>Secondary files</vt:lpstr>
      <vt:lpstr>Let’s get started</vt:lpstr>
      <vt:lpstr>From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</vt:lpstr>
      <vt:lpstr>File</vt:lpstr>
      <vt:lpstr>File: Heap (Unordered) Files</vt:lpstr>
      <vt:lpstr>File: Sorted File – Ordering Key</vt:lpstr>
      <vt:lpstr>File: Sorted File-Clustering Field.</vt:lpstr>
      <vt:lpstr>Fast access to records is still a problem even if we have ordered files</vt:lpstr>
      <vt:lpstr>Single level indexes</vt:lpstr>
      <vt:lpstr>Primary Indexes</vt:lpstr>
      <vt:lpstr>Primary indexes</vt:lpstr>
      <vt:lpstr>Primary index example</vt:lpstr>
      <vt:lpstr>Primary indexes</vt:lpstr>
      <vt:lpstr>Clustering Indexes</vt:lpstr>
      <vt:lpstr>Clustering index</vt:lpstr>
      <vt:lpstr>Clustering index</vt:lpstr>
      <vt:lpstr>Clustering index example</vt:lpstr>
      <vt:lpstr>Clustering indexes</vt:lpstr>
      <vt:lpstr>Clustering index example 2</vt:lpstr>
      <vt:lpstr>Secondary Indexes</vt:lpstr>
      <vt:lpstr>Secondary indexes</vt:lpstr>
      <vt:lpstr>Secondary indexes</vt:lpstr>
      <vt:lpstr>Secondary indexes (key)</vt:lpstr>
      <vt:lpstr>Secondary index (key) example</vt:lpstr>
      <vt:lpstr>Secondary indexes (key)</vt:lpstr>
      <vt:lpstr>Secondary indexes (non-key)</vt:lpstr>
      <vt:lpstr>Secondary index (none-key) example - solution one</vt:lpstr>
      <vt:lpstr>Secondary indexes (non-key)</vt:lpstr>
      <vt:lpstr>Secondary index (none-key) example - solution two</vt:lpstr>
      <vt:lpstr>Multi-level Indexes</vt:lpstr>
      <vt:lpstr>Multi-level indexes</vt:lpstr>
      <vt:lpstr>Multi-level indexes </vt:lpstr>
      <vt:lpstr>Summary</vt:lpstr>
      <vt:lpstr>Summary</vt:lpstr>
      <vt:lpstr>Summary</vt:lpstr>
      <vt:lpstr>Check your understanding..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SCC.201 Databases</dc:title>
  <dc:creator>Turker, Uraz</dc:creator>
  <cp:lastModifiedBy>Turker, Uraz</cp:lastModifiedBy>
  <cp:revision>38</cp:revision>
  <cp:lastPrinted>2024-03-01T13:17:26Z</cp:lastPrinted>
  <dcterms:created xsi:type="dcterms:W3CDTF">2022-12-05T10:28:28Z</dcterms:created>
  <dcterms:modified xsi:type="dcterms:W3CDTF">2024-03-05T16:00:23Z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0x0101005F3369532941F3409E5738B17359484A</vt:lpwstr>
  </property>
</Properties>
</file>